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46"/>
  </p:notesMasterIdLst>
  <p:handoutMasterIdLst>
    <p:handoutMasterId r:id="rId47"/>
  </p:handoutMasterIdLst>
  <p:sldIdLst>
    <p:sldId id="256" r:id="rId2"/>
    <p:sldId id="326" r:id="rId3"/>
    <p:sldId id="303" r:id="rId4"/>
    <p:sldId id="264" r:id="rId5"/>
    <p:sldId id="263" r:id="rId6"/>
    <p:sldId id="265" r:id="rId7"/>
    <p:sldId id="266" r:id="rId8"/>
    <p:sldId id="271" r:id="rId9"/>
    <p:sldId id="269" r:id="rId10"/>
    <p:sldId id="270" r:id="rId11"/>
    <p:sldId id="272" r:id="rId12"/>
    <p:sldId id="304" r:id="rId13"/>
    <p:sldId id="276" r:id="rId14"/>
    <p:sldId id="277" r:id="rId15"/>
    <p:sldId id="308" r:id="rId16"/>
    <p:sldId id="291" r:id="rId17"/>
    <p:sldId id="310" r:id="rId18"/>
    <p:sldId id="293" r:id="rId19"/>
    <p:sldId id="309" r:id="rId20"/>
    <p:sldId id="299" r:id="rId21"/>
    <p:sldId id="327" r:id="rId22"/>
    <p:sldId id="328" r:id="rId23"/>
    <p:sldId id="329" r:id="rId24"/>
    <p:sldId id="330" r:id="rId25"/>
    <p:sldId id="297" r:id="rId26"/>
    <p:sldId id="300" r:id="rId27"/>
    <p:sldId id="290" r:id="rId28"/>
    <p:sldId id="285" r:id="rId29"/>
    <p:sldId id="286" r:id="rId30"/>
    <p:sldId id="296" r:id="rId31"/>
    <p:sldId id="306" r:id="rId32"/>
    <p:sldId id="307" r:id="rId33"/>
    <p:sldId id="313" r:id="rId34"/>
    <p:sldId id="316" r:id="rId35"/>
    <p:sldId id="323" r:id="rId36"/>
    <p:sldId id="320" r:id="rId37"/>
    <p:sldId id="317" r:id="rId38"/>
    <p:sldId id="324" r:id="rId39"/>
    <p:sldId id="325" r:id="rId40"/>
    <p:sldId id="322" r:id="rId41"/>
    <p:sldId id="273" r:id="rId42"/>
    <p:sldId id="292" r:id="rId43"/>
    <p:sldId id="279" r:id="rId44"/>
    <p:sldId id="321" r:id="rId4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7FB8"/>
    <a:srgbClr val="43A2CA"/>
    <a:srgbClr val="EDF8B1"/>
    <a:srgbClr val="41B6C4"/>
    <a:srgbClr val="1D91C0"/>
    <a:srgbClr val="7FCDBB"/>
    <a:srgbClr val="0067A1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 snapToObjects="1">
      <p:cViewPr>
        <p:scale>
          <a:sx n="66" d="100"/>
          <a:sy n="66" d="100"/>
        </p:scale>
        <p:origin x="1166" y="-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70B0814-B68A-4B8D-B4B4-78ADBF805056}" type="datetimeFigureOut">
              <a:rPr lang="de-DE"/>
              <a:pPr>
                <a:defRPr/>
              </a:pPr>
              <a:t>22.10.2018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BECC9AB-19F3-429C-97D8-72911217714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0493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11A77DE-59A5-4963-A015-E95D19D059E7}" type="datetimeFigureOut">
              <a:rPr lang="de-DE"/>
              <a:pPr>
                <a:defRPr/>
              </a:pPr>
              <a:t>22.10.2018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DF588C3-54BD-4FA2-BCF7-F578BF4FFFD7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0133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is conclusion here?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DF588C3-54BD-4FA2-BCF7-F578BF4FFFD7}" type="slidenum">
              <a:rPr lang="de-DE" smtClean="0"/>
              <a:pPr>
                <a:defRPr/>
              </a:pPr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91426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/>
        </p:nvSpPr>
        <p:spPr>
          <a:xfrm>
            <a:off x="-1941513" y="2506663"/>
            <a:ext cx="15708313" cy="1314450"/>
          </a:xfrm>
          <a:custGeom>
            <a:avLst/>
            <a:gdLst>
              <a:gd name="connsiteX0" fmla="*/ 0 w 13868376"/>
              <a:gd name="connsiteY0" fmla="*/ 986600 h 1315466"/>
              <a:gd name="connsiteX1" fmla="*/ 2630795 w 13868376"/>
              <a:gd name="connsiteY1" fmla="*/ 1292786 h 1315466"/>
              <a:gd name="connsiteX2" fmla="*/ 5681158 w 13868376"/>
              <a:gd name="connsiteY2" fmla="*/ 1315466 h 1315466"/>
              <a:gd name="connsiteX3" fmla="*/ 8878936 w 13868376"/>
              <a:gd name="connsiteY3" fmla="*/ 1054641 h 1315466"/>
              <a:gd name="connsiteX4" fmla="*/ 12870488 w 13868376"/>
              <a:gd name="connsiteY4" fmla="*/ 306186 h 1315466"/>
              <a:gd name="connsiteX5" fmla="*/ 13868376 w 13868376"/>
              <a:gd name="connsiteY5" fmla="*/ 0 h 131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68376" h="1315466">
                <a:moveTo>
                  <a:pt x="0" y="986600"/>
                </a:moveTo>
                <a:cubicBezTo>
                  <a:pt x="841967" y="1112287"/>
                  <a:pt x="1683935" y="1237975"/>
                  <a:pt x="2630795" y="1292786"/>
                </a:cubicBezTo>
                <a:cubicBezTo>
                  <a:pt x="3577655" y="1347597"/>
                  <a:pt x="4639801" y="1355157"/>
                  <a:pt x="5681158" y="1315466"/>
                </a:cubicBezTo>
                <a:cubicBezTo>
                  <a:pt x="6722515" y="1275775"/>
                  <a:pt x="7680714" y="1222854"/>
                  <a:pt x="8878936" y="1054641"/>
                </a:cubicBezTo>
                <a:cubicBezTo>
                  <a:pt x="10077158" y="886428"/>
                  <a:pt x="12038915" y="481959"/>
                  <a:pt x="12870488" y="306186"/>
                </a:cubicBezTo>
                <a:cubicBezTo>
                  <a:pt x="13702061" y="130412"/>
                  <a:pt x="13868376" y="0"/>
                  <a:pt x="13868376" y="0"/>
                </a:cubicBezTo>
              </a:path>
            </a:pathLst>
          </a:custGeom>
          <a:ln w="12700">
            <a:solidFill>
              <a:srgbClr val="0067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0" y="0"/>
            <a:ext cx="9144000" cy="1747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6" name="Bild 10" descr="MCC_PPT_Gestaltungselemente_Logo_a_600DPI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87813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1474" y="2052580"/>
            <a:ext cx="7235326" cy="1541964"/>
          </a:xfrm>
        </p:spPr>
        <p:txBody>
          <a:bodyPr>
            <a:noAutofit/>
          </a:bodyPr>
          <a:lstStyle>
            <a:lvl1pPr>
              <a:defRPr sz="440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1474" y="4049531"/>
            <a:ext cx="5635126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00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9004"/>
            <a:ext cx="8229600" cy="99060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05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 txBox="1">
            <a:spLocks/>
          </p:cNvSpPr>
          <p:nvPr userDrawn="1"/>
        </p:nvSpPr>
        <p:spPr>
          <a:xfrm>
            <a:off x="457200" y="6534150"/>
            <a:ext cx="2895600" cy="32861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 smtClean="0"/>
              <a:t>22.10.2018</a:t>
            </a:r>
            <a:endParaRPr lang="en-US" dirty="0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7620000" y="6538913"/>
            <a:ext cx="1066800" cy="319087"/>
          </a:xfrm>
          <a:prstGeom prst="rect">
            <a:avLst/>
          </a:prstGeom>
        </p:spPr>
        <p:txBody>
          <a:bodyPr rIns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CFE57B74-F77D-4337-8601-9DF530DA1C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3429000" y="6538913"/>
            <a:ext cx="4114800" cy="32861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7F7F7F"/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William F. Lamb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435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 txBox="1">
            <a:spLocks/>
          </p:cNvSpPr>
          <p:nvPr userDrawn="1"/>
        </p:nvSpPr>
        <p:spPr>
          <a:xfrm>
            <a:off x="457200" y="6534150"/>
            <a:ext cx="2895600" cy="32861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 err="1" smtClean="0"/>
              <a:t>Weekday</a:t>
            </a:r>
            <a:r>
              <a:rPr lang="de-DE" dirty="0" smtClean="0"/>
              <a:t>, </a:t>
            </a:r>
            <a:r>
              <a:rPr lang="de-DE" dirty="0" err="1" smtClean="0"/>
              <a:t>tt</a:t>
            </a:r>
            <a:r>
              <a:rPr lang="de-DE" dirty="0" smtClean="0"/>
              <a:t>.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Month</a:t>
            </a:r>
            <a:r>
              <a:rPr lang="de-DE" dirty="0" smtClean="0"/>
              <a:t> Year</a:t>
            </a:r>
            <a:endParaRPr lang="en-US" dirty="0"/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7620000" y="6538913"/>
            <a:ext cx="1066800" cy="319087"/>
          </a:xfrm>
          <a:prstGeom prst="rect">
            <a:avLst/>
          </a:prstGeom>
        </p:spPr>
        <p:txBody>
          <a:bodyPr rIns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CFE57B74-F77D-4337-8601-9DF530DA1C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3429000" y="6538913"/>
            <a:ext cx="4114800" cy="32861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7F7F7F"/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98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1003300"/>
            <a:ext cx="9144000" cy="7445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3" name="Date Placeholder 3"/>
          <p:cNvSpPr txBox="1">
            <a:spLocks/>
          </p:cNvSpPr>
          <p:nvPr userDrawn="1"/>
        </p:nvSpPr>
        <p:spPr>
          <a:xfrm>
            <a:off x="457200" y="6534150"/>
            <a:ext cx="2895600" cy="32861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 smtClean="0"/>
              <a:t>22.10.2018</a:t>
            </a:r>
            <a:endParaRPr lang="en-US" dirty="0"/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7620000" y="6538913"/>
            <a:ext cx="1066800" cy="319087"/>
          </a:xfrm>
          <a:prstGeom prst="rect">
            <a:avLst/>
          </a:prstGeom>
        </p:spPr>
        <p:txBody>
          <a:bodyPr rIns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CFE57B74-F77D-4337-8601-9DF530DA1C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3429000" y="6538913"/>
            <a:ext cx="4114800" cy="32861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7F7F7F"/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William F.</a:t>
            </a:r>
            <a:r>
              <a:rPr lang="en-US" baseline="0" dirty="0" smtClean="0"/>
              <a:t> Lamb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084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7200" y="1600200"/>
            <a:ext cx="315595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07012" y="1733550"/>
            <a:ext cx="4867088" cy="4534119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4"/>
          </p:nvPr>
        </p:nvSpPr>
        <p:spPr>
          <a:xfrm>
            <a:off x="3584575" y="5802313"/>
            <a:ext cx="4114800" cy="330200"/>
          </a:xfrm>
          <a:prstGeom prst="rect">
            <a:avLst/>
          </a:prstGeom>
        </p:spPr>
        <p:txBody>
          <a:bodyPr/>
          <a:lstStyle>
            <a:lvl1pPr algn="r"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Date Placeholder 3"/>
          <p:cNvSpPr txBox="1">
            <a:spLocks/>
          </p:cNvSpPr>
          <p:nvPr userDrawn="1"/>
        </p:nvSpPr>
        <p:spPr>
          <a:xfrm>
            <a:off x="457200" y="6534150"/>
            <a:ext cx="2895600" cy="32861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 err="1" smtClean="0"/>
              <a:t>Weekday</a:t>
            </a:r>
            <a:r>
              <a:rPr lang="de-DE" dirty="0" smtClean="0"/>
              <a:t>, </a:t>
            </a:r>
            <a:r>
              <a:rPr lang="de-DE" dirty="0" err="1" smtClean="0"/>
              <a:t>tt</a:t>
            </a:r>
            <a:r>
              <a:rPr lang="de-DE" dirty="0" smtClean="0"/>
              <a:t>.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Month</a:t>
            </a:r>
            <a:r>
              <a:rPr lang="de-DE" dirty="0" smtClean="0"/>
              <a:t> Year</a:t>
            </a:r>
            <a:endParaRPr lang="en-US" dirty="0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7620000" y="6538913"/>
            <a:ext cx="1066800" cy="319087"/>
          </a:xfrm>
          <a:prstGeom prst="rect">
            <a:avLst/>
          </a:prstGeom>
        </p:spPr>
        <p:txBody>
          <a:bodyPr rIns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CFE57B74-F77D-4337-8601-9DF530DA1C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3429000" y="6538913"/>
            <a:ext cx="4114800" cy="32861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7F7F7F"/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078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i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457200" y="5595978"/>
            <a:ext cx="8229600" cy="82561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363"/>
              </a:spcBef>
              <a:buNone/>
              <a:defRPr sz="1500">
                <a:solidFill>
                  <a:srgbClr val="7F7F7F"/>
                </a:solidFill>
              </a:defRPr>
            </a:lvl1pPr>
            <a:lvl2pPr marL="274320" indent="0">
              <a:lnSpc>
                <a:spcPct val="90000"/>
              </a:lnSpc>
              <a:spcBef>
                <a:spcPts val="363"/>
              </a:spcBef>
              <a:buNone/>
              <a:defRPr sz="1500">
                <a:solidFill>
                  <a:srgbClr val="7F7F7F"/>
                </a:solidFill>
              </a:defRPr>
            </a:lvl2pPr>
            <a:lvl3pPr marL="548640" indent="0">
              <a:lnSpc>
                <a:spcPct val="90000"/>
              </a:lnSpc>
              <a:spcBef>
                <a:spcPts val="363"/>
              </a:spcBef>
              <a:buNone/>
              <a:defRPr sz="1500">
                <a:solidFill>
                  <a:srgbClr val="7F7F7F"/>
                </a:solidFill>
              </a:defRPr>
            </a:lvl3pPr>
            <a:lvl4pPr marL="822960" indent="0">
              <a:lnSpc>
                <a:spcPct val="90000"/>
              </a:lnSpc>
              <a:spcBef>
                <a:spcPts val="363"/>
              </a:spcBef>
              <a:buNone/>
              <a:defRPr sz="1500">
                <a:solidFill>
                  <a:srgbClr val="7F7F7F"/>
                </a:solidFill>
              </a:defRPr>
            </a:lvl4pPr>
            <a:lvl5pPr marL="1051560" indent="0">
              <a:lnSpc>
                <a:spcPct val="90000"/>
              </a:lnSpc>
              <a:spcBef>
                <a:spcPts val="363"/>
              </a:spcBef>
              <a:buNone/>
              <a:defRPr sz="15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57200" y="2004292"/>
            <a:ext cx="8229600" cy="33877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 txBox="1">
            <a:spLocks/>
          </p:cNvSpPr>
          <p:nvPr userDrawn="1"/>
        </p:nvSpPr>
        <p:spPr>
          <a:xfrm>
            <a:off x="457200" y="6534150"/>
            <a:ext cx="2895600" cy="32861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dirty="0" err="1" smtClean="0"/>
              <a:t>Weekday</a:t>
            </a:r>
            <a:r>
              <a:rPr lang="de-DE" dirty="0" smtClean="0"/>
              <a:t>, </a:t>
            </a:r>
            <a:r>
              <a:rPr lang="de-DE" dirty="0" err="1" smtClean="0"/>
              <a:t>tt</a:t>
            </a:r>
            <a:r>
              <a:rPr lang="de-DE" dirty="0" smtClean="0"/>
              <a:t>.</a:t>
            </a:r>
            <a:r>
              <a:rPr lang="de-DE" baseline="0" dirty="0" smtClean="0"/>
              <a:t> </a:t>
            </a:r>
            <a:r>
              <a:rPr lang="de-DE" baseline="0" dirty="0" err="1" smtClean="0"/>
              <a:t>Month</a:t>
            </a:r>
            <a:r>
              <a:rPr lang="de-DE" dirty="0" smtClean="0"/>
              <a:t> Year</a:t>
            </a:r>
            <a:endParaRPr lang="en-US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7620000" y="6538913"/>
            <a:ext cx="1066800" cy="319087"/>
          </a:xfrm>
          <a:prstGeom prst="rect">
            <a:avLst/>
          </a:prstGeom>
        </p:spPr>
        <p:txBody>
          <a:bodyPr rIns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CFE57B74-F77D-4337-8601-9DF530DA1C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3429000" y="6538913"/>
            <a:ext cx="4114800" cy="32861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7F7F7F"/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430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7338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  <a:endParaRPr lang="en-US" altLang="de-DE" dirty="0" smtClean="0"/>
          </a:p>
        </p:txBody>
      </p:sp>
      <p:sp>
        <p:nvSpPr>
          <p:cNvPr id="7" name="Rectangle 6"/>
          <p:cNvSpPr/>
          <p:nvPr userDrawn="1"/>
        </p:nvSpPr>
        <p:spPr>
          <a:xfrm>
            <a:off x="0" y="6519863"/>
            <a:ext cx="9144000" cy="366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457200" y="1363980"/>
            <a:ext cx="8229600" cy="0"/>
          </a:xfrm>
          <a:prstGeom prst="line">
            <a:avLst/>
          </a:prstGeom>
          <a:ln w="12700">
            <a:solidFill>
              <a:srgbClr val="0067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0" name="Bild 10" descr="MCC_PPT_Gestaltungselemente_Logo_b_600DPI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738" y="0"/>
            <a:ext cx="159226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3" r:id="rId2"/>
    <p:sldLayoutId id="2147483984" r:id="rId3"/>
    <p:sldLayoutId id="2147483987" r:id="rId4"/>
    <p:sldLayoutId id="2147483988" r:id="rId5"/>
    <p:sldLayoutId id="214748398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 kern="1200" spc="-100">
          <a:solidFill>
            <a:srgbClr val="0067A1"/>
          </a:solidFill>
          <a:latin typeface="+mj-lt"/>
          <a:ea typeface="Caput Bold"/>
          <a:cs typeface="Caput Bold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67A1"/>
          </a:solidFill>
          <a:latin typeface="Calibri" pitchFamily="34" charset="0"/>
          <a:ea typeface="Caput Bold"/>
          <a:cs typeface="Caput Bold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67A1"/>
          </a:solidFill>
          <a:latin typeface="Calibri" pitchFamily="34" charset="0"/>
          <a:ea typeface="Caput Bold"/>
          <a:cs typeface="Caput Bold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67A1"/>
          </a:solidFill>
          <a:latin typeface="Calibri" pitchFamily="34" charset="0"/>
          <a:ea typeface="Caput Bold"/>
          <a:cs typeface="Caput Bold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67A1"/>
          </a:solidFill>
          <a:latin typeface="Calibri" pitchFamily="34" charset="0"/>
          <a:ea typeface="Caput Bold"/>
          <a:cs typeface="Caput Bold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67A1"/>
          </a:solidFill>
          <a:latin typeface="Calibri" pitchFamily="34" charset="0"/>
          <a:ea typeface="Caput Bold"/>
          <a:cs typeface="Caput Bold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67A1"/>
          </a:solidFill>
          <a:latin typeface="Calibri" pitchFamily="34" charset="0"/>
          <a:ea typeface="Caput Bold"/>
          <a:cs typeface="Caput Bold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67A1"/>
          </a:solidFill>
          <a:latin typeface="Calibri" pitchFamily="34" charset="0"/>
          <a:ea typeface="Caput Bold"/>
          <a:cs typeface="Caput Bold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67A1"/>
          </a:solidFill>
          <a:latin typeface="Calibri" pitchFamily="34" charset="0"/>
          <a:ea typeface="Caput Bold"/>
          <a:cs typeface="Caput Bold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Caput" pitchFamily="34" charset="0"/>
          <a:cs typeface="Caput" pitchFamily="34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Caput" pitchFamily="34" charset="0"/>
          <a:cs typeface="Caput" pitchFamily="34" charset="0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Caput" pitchFamily="34" charset="0"/>
          <a:cs typeface="Caput" pitchFamily="34" charset="0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sz="1100" kern="1200">
          <a:solidFill>
            <a:schemeClr val="tx1"/>
          </a:solidFill>
          <a:latin typeface="+mn-lt"/>
          <a:ea typeface="Caput" pitchFamily="34" charset="0"/>
          <a:cs typeface="Caput" pitchFamily="34" charset="0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Caput" pitchFamily="34" charset="0"/>
          <a:cs typeface="Caput" pitchFamily="34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cc-berlin.net/en/research/co2-budge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50975" y="2052638"/>
            <a:ext cx="7235825" cy="15414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3600" dirty="0" smtClean="0">
                <a:ea typeface="+mj-ea"/>
              </a:rPr>
              <a:t>Human well-</a:t>
            </a:r>
            <a:r>
              <a:rPr lang="de-DE" sz="3600" dirty="0" err="1" smtClean="0">
                <a:ea typeface="+mj-ea"/>
              </a:rPr>
              <a:t>being</a:t>
            </a:r>
            <a:r>
              <a:rPr lang="de-DE" sz="3600" dirty="0" smtClean="0">
                <a:ea typeface="+mj-ea"/>
              </a:rPr>
              <a:t> </a:t>
            </a:r>
            <a:r>
              <a:rPr lang="de-DE" sz="3600" dirty="0" err="1" smtClean="0">
                <a:ea typeface="+mj-ea"/>
              </a:rPr>
              <a:t>and</a:t>
            </a:r>
            <a:r>
              <a:rPr lang="de-DE" sz="3600" dirty="0" smtClean="0">
                <a:ea typeface="+mj-ea"/>
              </a:rPr>
              <a:t> </a:t>
            </a:r>
            <a:r>
              <a:rPr lang="de-DE" sz="3600" dirty="0" err="1" smtClean="0">
                <a:ea typeface="+mj-ea"/>
              </a:rPr>
              <a:t>climate</a:t>
            </a:r>
            <a:r>
              <a:rPr lang="de-DE" sz="3600" dirty="0" smtClean="0">
                <a:ea typeface="+mj-ea"/>
              </a:rPr>
              <a:t> </a:t>
            </a:r>
            <a:r>
              <a:rPr lang="de-DE" sz="3600" dirty="0" err="1" smtClean="0">
                <a:ea typeface="+mj-ea"/>
              </a:rPr>
              <a:t>change</a:t>
            </a:r>
            <a:r>
              <a:rPr lang="de-DE" sz="3600" dirty="0" smtClean="0">
                <a:ea typeface="+mj-ea"/>
              </a:rPr>
              <a:t> </a:t>
            </a:r>
            <a:r>
              <a:rPr lang="de-DE" sz="3600" dirty="0" err="1" smtClean="0">
                <a:ea typeface="+mj-ea"/>
              </a:rPr>
              <a:t>mitigation</a:t>
            </a:r>
            <a:endParaRPr lang="de-DE" sz="3600" dirty="0">
              <a:ea typeface="+mj-ea"/>
            </a:endParaRPr>
          </a:p>
        </p:txBody>
      </p:sp>
      <p:sp>
        <p:nvSpPr>
          <p:cNvPr id="5123" name="Untertitel 2"/>
          <p:cNvSpPr>
            <a:spLocks noGrp="1"/>
          </p:cNvSpPr>
          <p:nvPr>
            <p:ph type="subTitle" idx="1"/>
          </p:nvPr>
        </p:nvSpPr>
        <p:spPr>
          <a:xfrm>
            <a:off x="1450975" y="4049713"/>
            <a:ext cx="5635625" cy="1752600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William F. Lamb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Hedonic well-being </a:t>
            </a:r>
            <a:r>
              <a:rPr lang="en-GB" dirty="0" smtClean="0"/>
              <a:t>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0070C0"/>
                </a:solidFill>
              </a:rPr>
              <a:t>Critiques:</a:t>
            </a:r>
          </a:p>
          <a:p>
            <a:pPr lvl="1"/>
            <a:r>
              <a:rPr lang="en-US" dirty="0"/>
              <a:t>Self-assessments often bear little relation to material deprivation (Sen; adaptive preferences)</a:t>
            </a:r>
          </a:p>
          <a:p>
            <a:pPr lvl="1"/>
            <a:r>
              <a:rPr lang="en-US" dirty="0"/>
              <a:t>Appeals to hedonism have little to say about social aspects of well-being (political life, justice, etc.)</a:t>
            </a:r>
          </a:p>
          <a:p>
            <a:pPr lvl="1"/>
            <a:endParaRPr lang="en-US" dirty="0"/>
          </a:p>
          <a:p>
            <a:r>
              <a:rPr lang="en-US" sz="1600" dirty="0">
                <a:solidFill>
                  <a:srgbClr val="0070C0"/>
                </a:solidFill>
              </a:rPr>
              <a:t>What are the determinants of hedonic well-being?</a:t>
            </a:r>
          </a:p>
          <a:p>
            <a:pPr lvl="1"/>
            <a:r>
              <a:rPr lang="en-US" b="1" dirty="0"/>
              <a:t>Economists</a:t>
            </a:r>
            <a:r>
              <a:rPr lang="en-US" dirty="0"/>
              <a:t>: income, consumption, employment</a:t>
            </a:r>
          </a:p>
          <a:p>
            <a:pPr lvl="1"/>
            <a:r>
              <a:rPr lang="en-US" b="1" dirty="0"/>
              <a:t>Psychologists</a:t>
            </a:r>
            <a:r>
              <a:rPr lang="en-US" dirty="0"/>
              <a:t>: mental/biological capabilities</a:t>
            </a:r>
          </a:p>
          <a:p>
            <a:pPr lvl="1"/>
            <a:r>
              <a:rPr lang="en-US" b="1" dirty="0"/>
              <a:t>Sociologists</a:t>
            </a:r>
            <a:r>
              <a:rPr lang="en-US" dirty="0"/>
              <a:t>: socio-economic conditions, e.g. healthcare provisioning, social capital, political </a:t>
            </a:r>
            <a:r>
              <a:rPr lang="en-US" dirty="0" smtClean="0"/>
              <a:t>processes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1400" dirty="0">
                <a:solidFill>
                  <a:srgbClr val="0070C0"/>
                </a:solidFill>
              </a:rPr>
              <a:t>See </a:t>
            </a:r>
            <a:r>
              <a:rPr lang="en-US" sz="1400" dirty="0" smtClean="0">
                <a:solidFill>
                  <a:srgbClr val="0070C0"/>
                </a:solidFill>
              </a:rPr>
              <a:t>also</a:t>
            </a:r>
            <a:endParaRPr lang="en-US" sz="1400" dirty="0">
              <a:solidFill>
                <a:srgbClr val="0070C0"/>
              </a:solidFill>
            </a:endParaRPr>
          </a:p>
          <a:p>
            <a:pPr lvl="1"/>
            <a:r>
              <a:rPr lang="en-GB" sz="1200" dirty="0"/>
              <a:t>Layard R 2010 Measuring Subjective Well-Being </a:t>
            </a:r>
            <a:r>
              <a:rPr lang="en-GB" sz="1200" i="1" dirty="0"/>
              <a:t>Science (80-. ).</a:t>
            </a:r>
            <a:r>
              <a:rPr lang="en-GB" sz="1200" dirty="0"/>
              <a:t> </a:t>
            </a:r>
            <a:r>
              <a:rPr lang="en-GB" sz="1200" b="1" dirty="0"/>
              <a:t>327</a:t>
            </a:r>
            <a:r>
              <a:rPr lang="en-GB" sz="1200" dirty="0"/>
              <a:t> 534–5</a:t>
            </a:r>
          </a:p>
          <a:p>
            <a:pPr lvl="1"/>
            <a:r>
              <a:rPr lang="en-GB" sz="1200" dirty="0" err="1"/>
              <a:t>Helliwell</a:t>
            </a:r>
            <a:r>
              <a:rPr lang="en-GB" sz="1200" dirty="0"/>
              <a:t> J F 2003 How’s life? Combining individual and national variables to explain subjective well-being </a:t>
            </a:r>
            <a:r>
              <a:rPr lang="en-GB" sz="1200" i="1" dirty="0"/>
              <a:t>Econ. Model.</a:t>
            </a:r>
            <a:r>
              <a:rPr lang="en-GB" sz="1200" dirty="0"/>
              <a:t> </a:t>
            </a:r>
            <a:r>
              <a:rPr lang="en-GB" sz="1200" b="1" dirty="0"/>
              <a:t>20</a:t>
            </a:r>
            <a:r>
              <a:rPr lang="en-GB" sz="1200" dirty="0"/>
              <a:t> </a:t>
            </a:r>
            <a:r>
              <a:rPr lang="en-GB" sz="1200" dirty="0" smtClean="0"/>
              <a:t>331–60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5987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Eudaimonic well-being (1)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>
                <a:solidFill>
                  <a:srgbClr val="0070C0"/>
                </a:solidFill>
              </a:rPr>
              <a:t>Objective (external) account of well-being</a:t>
            </a:r>
            <a:r>
              <a:rPr lang="en-GB" sz="1600" dirty="0"/>
              <a:t>: activities, abilities, “functionings</a:t>
            </a:r>
            <a:r>
              <a:rPr lang="en-GB" sz="1600" dirty="0" smtClean="0"/>
              <a:t>”</a:t>
            </a:r>
          </a:p>
          <a:p>
            <a:endParaRPr lang="en-GB" sz="1600" dirty="0"/>
          </a:p>
          <a:p>
            <a:r>
              <a:rPr lang="en-GB" sz="1600" dirty="0">
                <a:solidFill>
                  <a:srgbClr val="0070C0"/>
                </a:solidFill>
              </a:rPr>
              <a:t>Closely associated </a:t>
            </a:r>
            <a:r>
              <a:rPr lang="en-GB" sz="1600" dirty="0" smtClean="0">
                <a:solidFill>
                  <a:srgbClr val="0070C0"/>
                </a:solidFill>
              </a:rPr>
              <a:t>with</a:t>
            </a:r>
            <a:r>
              <a:rPr lang="en-GB" sz="1600" dirty="0" smtClean="0"/>
              <a:t> </a:t>
            </a:r>
          </a:p>
          <a:p>
            <a:pPr lvl="1"/>
            <a:r>
              <a:rPr lang="en-GB" sz="1400" dirty="0" smtClean="0"/>
              <a:t>capabilities </a:t>
            </a:r>
            <a:r>
              <a:rPr lang="en-GB" sz="1400" dirty="0"/>
              <a:t>(Sen, </a:t>
            </a:r>
            <a:r>
              <a:rPr lang="en-GB" sz="1400" dirty="0" smtClean="0"/>
              <a:t>Nussbaum)</a:t>
            </a:r>
          </a:p>
          <a:p>
            <a:pPr lvl="1"/>
            <a:r>
              <a:rPr lang="en-GB" sz="1400" dirty="0" smtClean="0"/>
              <a:t>human </a:t>
            </a:r>
            <a:r>
              <a:rPr lang="en-GB" sz="1400" dirty="0"/>
              <a:t>needs (Max-</a:t>
            </a:r>
            <a:r>
              <a:rPr lang="en-GB" sz="1400" dirty="0" err="1"/>
              <a:t>Neef</a:t>
            </a:r>
            <a:r>
              <a:rPr lang="en-GB" sz="1400" dirty="0"/>
              <a:t>, </a:t>
            </a:r>
            <a:r>
              <a:rPr lang="en-GB" sz="1400" dirty="0" smtClean="0"/>
              <a:t>Gough)</a:t>
            </a:r>
          </a:p>
          <a:p>
            <a:pPr lvl="1"/>
            <a:r>
              <a:rPr lang="en-GB" sz="1400" dirty="0" smtClean="0"/>
              <a:t>multidimensional </a:t>
            </a:r>
            <a:r>
              <a:rPr lang="en-GB" sz="1400" dirty="0"/>
              <a:t>poverty (</a:t>
            </a:r>
            <a:r>
              <a:rPr lang="en-GB" sz="1400" dirty="0" err="1"/>
              <a:t>Alkire</a:t>
            </a:r>
            <a:r>
              <a:rPr lang="en-GB" sz="1400" dirty="0"/>
              <a:t>)</a:t>
            </a:r>
          </a:p>
          <a:p>
            <a:endParaRPr lang="en-GB" sz="1600" dirty="0"/>
          </a:p>
          <a:p>
            <a:pPr lvl="1"/>
            <a:endParaRPr lang="en-GB" sz="1400" dirty="0"/>
          </a:p>
          <a:p>
            <a:endParaRPr lang="en-GB" sz="1600" dirty="0"/>
          </a:p>
        </p:txBody>
      </p:sp>
      <p:pic>
        <p:nvPicPr>
          <p:cNvPr id="4" name="Picture 4" descr="http://media-2.web.britannica.com/eb-media/84/87984-004-5ADE9AC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083" y="3113109"/>
            <a:ext cx="1542485" cy="18509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83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Eudaimonic well-being (2)</a:t>
            </a:r>
            <a:endParaRPr lang="en-GB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397171"/>
              </p:ext>
            </p:extLst>
          </p:nvPr>
        </p:nvGraphicFramePr>
        <p:xfrm>
          <a:off x="1080463" y="1867363"/>
          <a:ext cx="5763578" cy="390828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7974"/>
                <a:gridCol w="1867974"/>
                <a:gridCol w="2027630"/>
              </a:tblGrid>
              <a:tr h="85513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</a:rPr>
                        <a:t>Nussbaum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Central Human Capabilities</a:t>
                      </a:r>
                      <a:endParaRPr lang="en-GB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</a:rPr>
                        <a:t>Max-</a:t>
                      </a:r>
                      <a:r>
                        <a:rPr lang="en-GB" sz="1200" b="1" dirty="0" err="1">
                          <a:effectLst/>
                          <a:latin typeface="Calibri" panose="020F0502020204030204" pitchFamily="34" charset="0"/>
                        </a:rPr>
                        <a:t>Neef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Axiological categories of human need</a:t>
                      </a:r>
                      <a:endParaRPr lang="en-GB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b="1" dirty="0" err="1">
                          <a:effectLst/>
                          <a:latin typeface="Calibri" panose="020F0502020204030204" pitchFamily="34" charset="0"/>
                        </a:rPr>
                        <a:t>Doyal</a:t>
                      </a:r>
                      <a:r>
                        <a:rPr lang="en-GB" sz="1200" b="1" dirty="0">
                          <a:effectLst/>
                          <a:latin typeface="Calibri" panose="020F0502020204030204" pitchFamily="34" charset="0"/>
                        </a:rPr>
                        <a:t> and Gough</a:t>
                      </a:r>
                      <a:endParaRPr lang="en-GB" sz="1100" b="1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Intermediate human needs</a:t>
                      </a:r>
                      <a:endParaRPr lang="en-GB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5315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</a:rPr>
                        <a:t>Life</a:t>
                      </a:r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</a:rPr>
                        <a:t>Bodily Health</a:t>
                      </a:r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</a:rPr>
                        <a:t>Bodily Integrity</a:t>
                      </a:r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</a:rPr>
                        <a:t>Senses, thought, imagination</a:t>
                      </a:r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</a:rPr>
                        <a:t>Emotions</a:t>
                      </a:r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</a:rPr>
                        <a:t>Practical Reason</a:t>
                      </a:r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</a:rPr>
                        <a:t>Affiliation</a:t>
                      </a:r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</a:rPr>
                        <a:t>Other species</a:t>
                      </a:r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</a:rPr>
                        <a:t>Play</a:t>
                      </a:r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  <a:latin typeface="Calibri" panose="020F0502020204030204" pitchFamily="34" charset="0"/>
                        </a:rPr>
                        <a:t>Control over one’s environment</a:t>
                      </a:r>
                      <a:endParaRPr lang="en-GB" sz="1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Subsistence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Protection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Affection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Understanding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Participation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Leisure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Creation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Identity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Freedom</a:t>
                      </a:r>
                      <a:endParaRPr lang="en-GB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Nutritional food/water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Protective housing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Work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 smtClean="0">
                          <a:effectLst/>
                          <a:latin typeface="Calibri" panose="020F0502020204030204" pitchFamily="34" charset="0"/>
                        </a:rPr>
                        <a:t>Safe physical </a:t>
                      </a: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environment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Health care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Security in childhood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Significant primary relationships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Physical security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Economic security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Safe birth control/childbearing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  <a:latin typeface="Calibri" panose="020F0502020204030204" pitchFamily="34" charset="0"/>
                        </a:rPr>
                        <a:t>Basic </a:t>
                      </a:r>
                      <a:r>
                        <a:rPr lang="en-GB" sz="1200" dirty="0" smtClean="0">
                          <a:effectLst/>
                          <a:latin typeface="Calibri" panose="020F0502020204030204" pitchFamily="34" charset="0"/>
                        </a:rPr>
                        <a:t>education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</a:rPr>
                        <a:t>Critical autonomy</a:t>
                      </a:r>
                      <a:endParaRPr lang="en-GB" sz="1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</a:endParaRPr>
                    </a:p>
                  </a:txBody>
                  <a:tcPr marL="63500" marR="63500" marT="63500" marB="6350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73567" y="5955525"/>
            <a:ext cx="81704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 err="1"/>
              <a:t>Alkire</a:t>
            </a:r>
            <a:r>
              <a:rPr lang="en-GB" sz="1100" dirty="0"/>
              <a:t>, S. Dimensions of human development. </a:t>
            </a:r>
            <a:r>
              <a:rPr lang="en-GB" sz="1100" i="1" dirty="0"/>
              <a:t>World Dev.</a:t>
            </a:r>
            <a:r>
              <a:rPr lang="en-GB" sz="1100" dirty="0"/>
              <a:t> 30, 181–205 (2002).</a:t>
            </a:r>
          </a:p>
        </p:txBody>
      </p:sp>
    </p:spTree>
    <p:extLst>
      <p:ext uri="{BB962C8B-B14F-4D97-AF65-F5344CB8AC3E}">
        <p14:creationId xmlns:p14="http://schemas.microsoft.com/office/powerpoint/2010/main" val="360344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Eudaimonic well-being </a:t>
            </a:r>
            <a:r>
              <a:rPr lang="en-GB" dirty="0" smtClean="0"/>
              <a:t>(3)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Theoretical claims</a:t>
            </a:r>
          </a:p>
          <a:p>
            <a:pPr lvl="1"/>
            <a:r>
              <a:rPr lang="en-GB" dirty="0"/>
              <a:t>How to achieve a cross-cultural consensus on ‘the good life’? Separate human needs/capabilities from their satisfiers</a:t>
            </a:r>
          </a:p>
          <a:p>
            <a:pPr lvl="1"/>
            <a:r>
              <a:rPr lang="en-GB" dirty="0"/>
              <a:t>Deficiency in one dimension cannot be compensated by others (multi-dimensional, non-substitutable)</a:t>
            </a:r>
          </a:p>
          <a:p>
            <a:pPr lvl="1"/>
            <a:r>
              <a:rPr lang="en-GB" dirty="0"/>
              <a:t>Well-being takes place in the public life - social, cultural, political, economic institutions are </a:t>
            </a:r>
            <a:r>
              <a:rPr lang="en-GB" dirty="0" smtClean="0"/>
              <a:t>relevant</a:t>
            </a:r>
            <a:endParaRPr lang="en-GB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dirty="0" smtClean="0">
              <a:solidFill>
                <a:srgbClr val="0070C0"/>
              </a:solidFill>
            </a:endParaRPr>
          </a:p>
          <a:p>
            <a:r>
              <a:rPr lang="en-GB" dirty="0" smtClean="0">
                <a:solidFill>
                  <a:srgbClr val="0070C0"/>
                </a:solidFill>
              </a:rPr>
              <a:t>Critiques</a:t>
            </a:r>
            <a:endParaRPr lang="en-GB" dirty="0">
              <a:solidFill>
                <a:srgbClr val="0070C0"/>
              </a:solidFill>
            </a:endParaRPr>
          </a:p>
          <a:p>
            <a:pPr lvl="1"/>
            <a:r>
              <a:rPr lang="en-US" dirty="0"/>
              <a:t>Too many dimensions increases complexity, data challenges, and prevents aggregation</a:t>
            </a:r>
          </a:p>
          <a:p>
            <a:pPr lvl="1"/>
            <a:r>
              <a:rPr lang="en-US" dirty="0"/>
              <a:t>Difficult to operationalize in practice and agree on a shared set of policy goals and priorities (inherently political)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>
                <a:solidFill>
                  <a:srgbClr val="0070C0"/>
                </a:solidFill>
              </a:rPr>
              <a:t>See also</a:t>
            </a:r>
          </a:p>
          <a:p>
            <a:pPr lvl="1"/>
            <a:r>
              <a:rPr lang="en-GB" sz="1200" dirty="0" smtClean="0"/>
              <a:t>Sen</a:t>
            </a:r>
            <a:r>
              <a:rPr lang="en-GB" sz="1200" dirty="0"/>
              <a:t>, A. (1999). </a:t>
            </a:r>
            <a:r>
              <a:rPr lang="en-GB" sz="1200" i="1" dirty="0"/>
              <a:t>Development as Freedom</a:t>
            </a:r>
            <a:r>
              <a:rPr lang="en-GB" sz="1200" dirty="0"/>
              <a:t>. Oxford: Oxford University Press.</a:t>
            </a:r>
          </a:p>
          <a:p>
            <a:pPr lvl="1"/>
            <a:r>
              <a:rPr lang="en-GB" sz="1200" dirty="0"/>
              <a:t>Nussbaum, M. C. (2000). </a:t>
            </a:r>
            <a:r>
              <a:rPr lang="en-GB" sz="1200" i="1" dirty="0"/>
              <a:t>Women and Human Development: The Capabilities Approach</a:t>
            </a:r>
            <a:r>
              <a:rPr lang="en-GB" sz="1200" dirty="0"/>
              <a:t>. Cambridge, UK: Cambridge University Press.</a:t>
            </a:r>
          </a:p>
          <a:p>
            <a:pPr lvl="1"/>
            <a:r>
              <a:rPr lang="en-GB" sz="1200" dirty="0"/>
              <a:t>Doyal, L., &amp; Gough, I. (1991). </a:t>
            </a:r>
            <a:r>
              <a:rPr lang="en-GB" sz="1200" i="1" dirty="0"/>
              <a:t>A Theory of Human Need</a:t>
            </a:r>
            <a:r>
              <a:rPr lang="en-GB" sz="1200" dirty="0"/>
              <a:t>. London: Macmillan</a:t>
            </a:r>
            <a:r>
              <a:rPr lang="en-GB" sz="1200" dirty="0" smtClean="0"/>
              <a:t>.</a:t>
            </a:r>
            <a:endParaRPr lang="en-GB" sz="1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719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Implications of different theory choices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2C7FB8"/>
                </a:solidFill>
              </a:rPr>
              <a:t>Well-being is adaptive vs. stable</a:t>
            </a:r>
          </a:p>
          <a:p>
            <a:pPr lvl="1"/>
            <a:r>
              <a:rPr lang="en-GB" dirty="0" smtClean="0"/>
              <a:t>Intergenerational justice requires eudaimonic accounts, to expose the risk of climate impacts on human health, nutrition, physical safety and other dimensions</a:t>
            </a:r>
          </a:p>
          <a:p>
            <a:pPr lvl="1"/>
            <a:endParaRPr lang="en-GB" dirty="0"/>
          </a:p>
          <a:p>
            <a:r>
              <a:rPr lang="en-GB" dirty="0">
                <a:solidFill>
                  <a:srgbClr val="2C7FB8"/>
                </a:solidFill>
              </a:rPr>
              <a:t>Well-being is individual vs. social</a:t>
            </a:r>
          </a:p>
          <a:p>
            <a:pPr lvl="1"/>
            <a:r>
              <a:rPr lang="en-GB" dirty="0"/>
              <a:t>Do we target behaviour and choice: educate people to consume less, adapt to climate impacts?</a:t>
            </a:r>
          </a:p>
          <a:p>
            <a:pPr lvl="1"/>
            <a:r>
              <a:rPr lang="en-GB" dirty="0"/>
              <a:t>Or also address wider social </a:t>
            </a:r>
            <a:r>
              <a:rPr lang="en-GB" dirty="0" smtClean="0"/>
              <a:t>institutions and challenge contexts that </a:t>
            </a:r>
            <a:r>
              <a:rPr lang="en-GB" dirty="0"/>
              <a:t>influence demand?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sz="1400" dirty="0">
                <a:solidFill>
                  <a:srgbClr val="2C7FB8"/>
                </a:solidFill>
              </a:rPr>
              <a:t>See also</a:t>
            </a:r>
          </a:p>
          <a:p>
            <a:pPr lvl="1"/>
            <a:r>
              <a:rPr lang="en-GB" sz="1200" dirty="0"/>
              <a:t>O’Neill, J. (2006). Citizenship, Well-Being and Sustainability: Epicurus or Aristotle? </a:t>
            </a:r>
            <a:r>
              <a:rPr lang="en-GB" sz="1200" i="1" dirty="0"/>
              <a:t>Analyse &amp; </a:t>
            </a:r>
            <a:r>
              <a:rPr lang="en-GB" sz="1200" i="1" dirty="0" err="1"/>
              <a:t>Kritik</a:t>
            </a:r>
            <a:r>
              <a:rPr lang="en-GB" sz="1200" dirty="0"/>
              <a:t>, </a:t>
            </a:r>
            <a:r>
              <a:rPr lang="en-GB" sz="1200" i="1" dirty="0"/>
              <a:t>28</a:t>
            </a:r>
            <a:r>
              <a:rPr lang="en-GB" sz="1200" dirty="0"/>
              <a:t>(2), 158–172</a:t>
            </a:r>
            <a:r>
              <a:rPr lang="en-GB" sz="1200" dirty="0" smtClean="0"/>
              <a:t>.</a:t>
            </a:r>
          </a:p>
          <a:p>
            <a:pPr lvl="1"/>
            <a:r>
              <a:rPr lang="en-GB" sz="1200" dirty="0"/>
              <a:t>Gough, I. (2015). Climate Change and Sustainable Welfare : An Argument for the Centrality of Human Needs. </a:t>
            </a:r>
            <a:r>
              <a:rPr lang="en-GB" sz="1200" i="1" dirty="0"/>
              <a:t>Cambridge Journal of Economics</a:t>
            </a:r>
            <a:r>
              <a:rPr lang="en-GB" sz="1200" dirty="0"/>
              <a:t>, </a:t>
            </a:r>
            <a:r>
              <a:rPr lang="en-GB" sz="1200" i="1" dirty="0"/>
              <a:t>39</a:t>
            </a:r>
            <a:r>
              <a:rPr lang="en-GB" sz="1200" dirty="0"/>
              <a:t>(5), </a:t>
            </a:r>
            <a:r>
              <a:rPr lang="en-GB" sz="1200" dirty="0" smtClean="0"/>
              <a:t>1191–1214.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70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63586" y="946037"/>
            <a:ext cx="3752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spc="-100" dirty="0" smtClean="0">
                <a:solidFill>
                  <a:srgbClr val="0067A1"/>
                </a:solidFill>
                <a:latin typeface="+mj-lt"/>
                <a:ea typeface="Caput Bold"/>
                <a:cs typeface="Caput Bold"/>
              </a:rPr>
              <a:t>Climate change mitigation</a:t>
            </a:r>
            <a:endParaRPr lang="en-GB" sz="2800" b="1" spc="-100" dirty="0">
              <a:solidFill>
                <a:srgbClr val="0067A1"/>
              </a:solidFill>
              <a:latin typeface="+mj-lt"/>
              <a:ea typeface="Caput Bold"/>
              <a:cs typeface="Caput Bold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99055" y="2015399"/>
            <a:ext cx="8229600" cy="4876800"/>
          </a:xfrm>
          <a:prstGeom prst="rect">
            <a:avLst/>
          </a:prstGeom>
        </p:spPr>
        <p:txBody>
          <a:bodyPr/>
          <a:lstStyle>
            <a:lvl1pPr marL="182563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Caput" pitchFamily="34" charset="0"/>
                <a:cs typeface="Caput" pitchFamily="34" charset="0"/>
              </a:defRPr>
            </a:lvl1pPr>
            <a:lvl2pPr marL="45720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Caput" pitchFamily="34" charset="0"/>
                <a:cs typeface="Caput" pitchFamily="34" charset="0"/>
              </a:defRPr>
            </a:lvl2pPr>
            <a:lvl3pPr marL="73025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Caput" pitchFamily="34" charset="0"/>
                <a:cs typeface="Caput" pitchFamily="34" charset="0"/>
              </a:defRPr>
            </a:lvl3pPr>
            <a:lvl4pPr marL="1004888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Caput" pitchFamily="34" charset="0"/>
                <a:cs typeface="Caput" pitchFamily="34" charset="0"/>
              </a:defRPr>
            </a:lvl4pPr>
            <a:lvl5pPr marL="1187450" indent="-136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Caput" pitchFamily="34" charset="0"/>
                <a:cs typeface="Caput" pitchFamily="34" charset="0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Can we satisfy human needs within climate constraints?</a:t>
            </a:r>
          </a:p>
          <a:p>
            <a:pPr lvl="1"/>
            <a:r>
              <a:rPr lang="en-GB" dirty="0" smtClean="0"/>
              <a:t>What are the links between human need satisfaction and greenhouse gas emissions?</a:t>
            </a:r>
          </a:p>
          <a:p>
            <a:pPr lvl="1"/>
            <a:r>
              <a:rPr lang="en-GB" dirty="0" smtClean="0"/>
              <a:t>Is growth in greenhouse gas emissions necessary to raise global well-being?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665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Carbon budgets</a:t>
            </a:r>
            <a:endParaRPr lang="en-GB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39167" t="21639" r="19643" b="37302"/>
          <a:stretch/>
        </p:blipFill>
        <p:spPr>
          <a:xfrm>
            <a:off x="5297683" y="2837512"/>
            <a:ext cx="3324381" cy="1863960"/>
          </a:xfrm>
          <a:prstGeom prst="rect">
            <a:avLst/>
          </a:prstGeom>
        </p:spPr>
      </p:pic>
      <p:pic>
        <p:nvPicPr>
          <p:cNvPr id="5" name="2B608F9D-26B0-4E6A-8E70-14515D2598EB" descr="AA84524C-2EBE-4086-A62F-3D3956966F17@neueshandel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368" y="1628354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818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96031" y="1817780"/>
            <a:ext cx="65833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spc="-100" dirty="0">
                <a:solidFill>
                  <a:srgbClr val="0067A1"/>
                </a:solidFill>
                <a:latin typeface="+mj-lt"/>
                <a:ea typeface="Caput Bold"/>
                <a:cs typeface="Caput Bold"/>
              </a:rPr>
              <a:t>What are the links between human need satisfaction and greenhouse gas emissions?</a:t>
            </a:r>
          </a:p>
        </p:txBody>
      </p:sp>
    </p:spTree>
    <p:extLst>
      <p:ext uri="{BB962C8B-B14F-4D97-AF65-F5344CB8AC3E}">
        <p14:creationId xmlns:p14="http://schemas.microsoft.com/office/powerpoint/2010/main" val="1703369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329004"/>
            <a:ext cx="8229600" cy="990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0067A1"/>
                </a:solidFill>
                <a:latin typeface="+mj-lt"/>
                <a:ea typeface="Caput Bold"/>
                <a:cs typeface="Caput Bold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9pPr>
          </a:lstStyle>
          <a:p>
            <a:r>
              <a:rPr lang="en-GB" sz="2800" smtClean="0"/>
              <a:t>Linking well-being and emissions – via energy</a:t>
            </a:r>
            <a:endParaRPr lang="en-GB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951" t="16561" r="23572" b="17977"/>
          <a:stretch/>
        </p:blipFill>
        <p:spPr>
          <a:xfrm>
            <a:off x="898071" y="1179940"/>
            <a:ext cx="7347857" cy="41322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5701499"/>
            <a:ext cx="77887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200" dirty="0"/>
              <a:t>Cullen, J. M., &amp; </a:t>
            </a:r>
            <a:r>
              <a:rPr lang="en-GB" sz="1200" dirty="0" err="1"/>
              <a:t>Allwood</a:t>
            </a:r>
            <a:r>
              <a:rPr lang="en-GB" sz="1200" dirty="0"/>
              <a:t>, J. M. (2010). The efficient use of energy: Tracing the global flow of energy from fuel to service. </a:t>
            </a:r>
            <a:r>
              <a:rPr lang="en-GB" sz="1200" i="1" dirty="0"/>
              <a:t>Energy Policy</a:t>
            </a:r>
            <a:r>
              <a:rPr lang="en-GB" sz="1200" dirty="0"/>
              <a:t>, </a:t>
            </a:r>
            <a:r>
              <a:rPr lang="en-GB" sz="1200" i="1" dirty="0"/>
              <a:t>38</a:t>
            </a:r>
            <a:r>
              <a:rPr lang="en-GB" sz="1200" dirty="0"/>
              <a:t>(1), 75–81</a:t>
            </a:r>
            <a:r>
              <a:rPr lang="en-GB" sz="1200" dirty="0" smtClean="0"/>
              <a:t>.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8495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Life expectancy vs. energy consumption (2015)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26" y="1739786"/>
            <a:ext cx="8259947" cy="438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1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Welcome to MCC - Brigitte Knopf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Human well-being and climate change mitigation - William Lamb (~50 mins)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Demand-side climate mitigation - Anjali </a:t>
            </a:r>
            <a:r>
              <a:rPr lang="en-GB" dirty="0"/>
              <a:t>Ramakrishnan </a:t>
            </a:r>
            <a:r>
              <a:rPr lang="en-GB" dirty="0" smtClean="0"/>
              <a:t>(~20 mins)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GB" dirty="0" smtClean="0"/>
              <a:t>(Optional) discussion about policies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53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Life expectancy vs. carbon emissions (2015)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67" y="1885741"/>
            <a:ext cx="8242333" cy="418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7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Consistent with eudaimonic accounts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Material/energy basis</a:t>
            </a:r>
          </a:p>
          <a:p>
            <a:r>
              <a:rPr lang="en-GB" dirty="0" smtClean="0"/>
              <a:t>Decoupling and satiability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986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2351" y="2037729"/>
            <a:ext cx="73844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spc="-100" dirty="0">
                <a:solidFill>
                  <a:srgbClr val="0067A1"/>
                </a:solidFill>
                <a:latin typeface="+mj-lt"/>
                <a:ea typeface="Caput Bold"/>
                <a:cs typeface="Caput Bold"/>
              </a:rPr>
              <a:t>Is growth in energy consumption, and </a:t>
            </a:r>
            <a:r>
              <a:rPr lang="en-GB" sz="2000" b="1" spc="-100" dirty="0" smtClean="0">
                <a:solidFill>
                  <a:srgbClr val="0067A1"/>
                </a:solidFill>
                <a:latin typeface="+mj-lt"/>
                <a:ea typeface="Caput Bold"/>
                <a:cs typeface="Caput Bold"/>
              </a:rPr>
              <a:t>GHG </a:t>
            </a:r>
            <a:r>
              <a:rPr lang="en-GB" sz="2000" b="1" spc="-100" dirty="0">
                <a:solidFill>
                  <a:srgbClr val="0067A1"/>
                </a:solidFill>
                <a:latin typeface="+mj-lt"/>
                <a:ea typeface="Caput Bold"/>
                <a:cs typeface="Caput Bold"/>
              </a:rPr>
              <a:t>emissions, necessary to raise </a:t>
            </a:r>
            <a:r>
              <a:rPr lang="en-GB" sz="2000" b="1" spc="-100" dirty="0" smtClean="0">
                <a:solidFill>
                  <a:srgbClr val="0067A1"/>
                </a:solidFill>
                <a:latin typeface="+mj-lt"/>
                <a:ea typeface="Caput Bold"/>
                <a:cs typeface="Caput Bold"/>
              </a:rPr>
              <a:t>well-being globally?</a:t>
            </a:r>
            <a:endParaRPr lang="en-GB" sz="2000" b="1" spc="-100" dirty="0">
              <a:solidFill>
                <a:srgbClr val="0067A1"/>
              </a:solidFill>
              <a:latin typeface="+mj-lt"/>
              <a:ea typeface="Caput Bold"/>
              <a:cs typeface="Caput Bold"/>
            </a:endParaRPr>
          </a:p>
        </p:txBody>
      </p:sp>
    </p:spTree>
    <p:extLst>
      <p:ext uri="{BB962C8B-B14F-4D97-AF65-F5344CB8AC3E}">
        <p14:creationId xmlns:p14="http://schemas.microsoft.com/office/powerpoint/2010/main" val="420180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Climate impacts of development</a:t>
            </a:r>
            <a:endParaRPr lang="en-GB" dirty="0"/>
          </a:p>
        </p:txBody>
      </p:sp>
      <p:pic>
        <p:nvPicPr>
          <p:cNvPr id="4" name="Picture 3" descr="Fig 6.jpg"/>
          <p:cNvPicPr>
            <a:picLocks noChangeAspect="1"/>
          </p:cNvPicPr>
          <p:nvPr/>
        </p:nvPicPr>
        <p:blipFill rotWithShape="1">
          <a:blip r:embed="rId2" cstate="print"/>
          <a:srcRect l="47222"/>
          <a:stretch/>
        </p:blipFill>
        <p:spPr>
          <a:xfrm>
            <a:off x="4585674" y="1692662"/>
            <a:ext cx="3686436" cy="309572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4747275" y="4980452"/>
            <a:ext cx="4224469" cy="792088"/>
            <a:chOff x="2339752" y="476672"/>
            <a:chExt cx="5760640" cy="1080120"/>
          </a:xfrm>
        </p:grpSpPr>
        <p:sp>
          <p:nvSpPr>
            <p:cNvPr id="6" name="Rectangle 5"/>
            <p:cNvSpPr/>
            <p:nvPr/>
          </p:nvSpPr>
          <p:spPr>
            <a:xfrm>
              <a:off x="2339752" y="476672"/>
              <a:ext cx="5760640" cy="1080120"/>
            </a:xfrm>
            <a:prstGeom prst="rect">
              <a:avLst/>
            </a:prstGeom>
            <a:solidFill>
              <a:srgbClr val="E8E8E8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" name="Picture 2" descr="C:\Users\mbgnkwl2\Documents\PhD (sync)\Publications\Human development in a climate-constrained world\Figures\submission\Fig 6 legend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11760" y="536680"/>
              <a:ext cx="2304256" cy="432048"/>
            </a:xfrm>
            <a:prstGeom prst="rect">
              <a:avLst/>
            </a:prstGeom>
            <a:noFill/>
          </p:spPr>
        </p:pic>
        <p:pic>
          <p:nvPicPr>
            <p:cNvPr id="8" name="Picture 2" descr="C:\Users\mbgnkwl2\Documents\PhD (sync)\Publications\Human development in a climate-constrained world\Figures\submission\Fig 6 legend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88024" y="548680"/>
              <a:ext cx="2016226" cy="384043"/>
            </a:xfrm>
            <a:prstGeom prst="rect">
              <a:avLst/>
            </a:prstGeom>
            <a:noFill/>
          </p:spPr>
        </p:pic>
        <p:pic>
          <p:nvPicPr>
            <p:cNvPr id="9" name="Picture 2" descr="C:\Users\mbgnkwl2\Documents\PhD (sync)\Publications\Human development in a climate-constrained world\Figures\submission\Fig 6 legend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411760" y="1052736"/>
              <a:ext cx="2016224" cy="432048"/>
            </a:xfrm>
            <a:prstGeom prst="rect">
              <a:avLst/>
            </a:prstGeom>
            <a:noFill/>
          </p:spPr>
        </p:pic>
        <p:pic>
          <p:nvPicPr>
            <p:cNvPr id="10" name="Picture 2" descr="C:\Users\mbgnkwl2\Documents\PhD (sync)\Publications\Human development in a climate-constrained world\Figures\submission\Fig 6 legend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88024" y="1052736"/>
              <a:ext cx="3264363" cy="432048"/>
            </a:xfrm>
            <a:prstGeom prst="rect">
              <a:avLst/>
            </a:prstGeom>
            <a:noFill/>
          </p:spPr>
        </p:pic>
      </p:grpSp>
      <p:grpSp>
        <p:nvGrpSpPr>
          <p:cNvPr id="11" name="Group 10"/>
          <p:cNvGrpSpPr/>
          <p:nvPr/>
        </p:nvGrpSpPr>
        <p:grpSpPr>
          <a:xfrm>
            <a:off x="558200" y="1843655"/>
            <a:ext cx="2842861" cy="2141259"/>
            <a:chOff x="430000" y="334005"/>
            <a:chExt cx="3070027" cy="2343998"/>
          </a:xfrm>
        </p:grpSpPr>
        <p:grpSp>
          <p:nvGrpSpPr>
            <p:cNvPr id="12" name="Group 11"/>
            <p:cNvGrpSpPr/>
            <p:nvPr/>
          </p:nvGrpSpPr>
          <p:grpSpPr>
            <a:xfrm>
              <a:off x="430000" y="334005"/>
              <a:ext cx="3070027" cy="2343998"/>
              <a:chOff x="-491777" y="1368376"/>
              <a:chExt cx="6819938" cy="5207094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105665" y="1818755"/>
                <a:ext cx="5841900" cy="418697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15" name="Group 14"/>
              <p:cNvGrpSpPr/>
              <p:nvPr/>
            </p:nvGrpSpPr>
            <p:grpSpPr>
              <a:xfrm>
                <a:off x="112757" y="1368376"/>
                <a:ext cx="5710763" cy="4637351"/>
                <a:chOff x="112757" y="1368376"/>
                <a:chExt cx="5710763" cy="4637351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112757" y="1978441"/>
                  <a:ext cx="5710763" cy="4027286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6" name="Straight Arrow Connector 25"/>
                <p:cNvCxnSpPr/>
                <p:nvPr/>
              </p:nvCxnSpPr>
              <p:spPr>
                <a:xfrm flipV="1">
                  <a:off x="112757" y="1368376"/>
                  <a:ext cx="0" cy="463735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/>
              <p:cNvGrpSpPr/>
              <p:nvPr/>
            </p:nvGrpSpPr>
            <p:grpSpPr>
              <a:xfrm>
                <a:off x="-491777" y="1917119"/>
                <a:ext cx="6819938" cy="4658351"/>
                <a:chOff x="-491777" y="1917119"/>
                <a:chExt cx="6819938" cy="4658351"/>
              </a:xfrm>
            </p:grpSpPr>
            <p:sp>
              <p:nvSpPr>
                <p:cNvPr id="18" name="TextBox 17"/>
                <p:cNvSpPr txBox="1"/>
                <p:nvPr/>
              </p:nvSpPr>
              <p:spPr>
                <a:xfrm rot="16200000">
                  <a:off x="-1423186" y="2848528"/>
                  <a:ext cx="2359567" cy="4967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100" b="1" dirty="0" smtClean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Life expectancy</a:t>
                  </a:r>
                  <a:endParaRPr lang="en-GB" sz="1100" b="1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2968137" y="6078721"/>
                  <a:ext cx="3026160" cy="4967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100" b="1" dirty="0" smtClean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Emissions per capita</a:t>
                  </a:r>
                  <a:endParaRPr lang="en-GB" sz="1100" b="1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153151" y="3333418"/>
                  <a:ext cx="5799135" cy="0"/>
                </a:xfrm>
                <a:prstGeom prst="line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" name="TextBox 21"/>
                <p:cNvSpPr txBox="1"/>
                <p:nvPr/>
              </p:nvSpPr>
              <p:spPr>
                <a:xfrm>
                  <a:off x="1973258" y="2866046"/>
                  <a:ext cx="1376413" cy="49675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050" dirty="0" smtClean="0">
                      <a:latin typeface="Helvetica" panose="020B0604020202020204" pitchFamily="34" charset="0"/>
                      <a:cs typeface="Helvetica" panose="020B0604020202020204" pitchFamily="34" charset="0"/>
                    </a:rPr>
                    <a:t>70 years</a:t>
                  </a:r>
                  <a:endParaRPr lang="en-GB" sz="1050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112757" y="6005726"/>
                  <a:ext cx="6215404" cy="2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3" name="Straight Connector 12"/>
            <p:cNvCxnSpPr/>
            <p:nvPr/>
          </p:nvCxnSpPr>
          <p:spPr>
            <a:xfrm flipH="1" flipV="1">
              <a:off x="696514" y="536744"/>
              <a:ext cx="1324450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ight Arrow 26"/>
          <p:cNvSpPr/>
          <p:nvPr/>
        </p:nvSpPr>
        <p:spPr>
          <a:xfrm>
            <a:off x="3434656" y="2772556"/>
            <a:ext cx="322385" cy="283458"/>
          </a:xfrm>
          <a:prstGeom prst="rightArrow">
            <a:avLst/>
          </a:prstGeom>
          <a:solidFill>
            <a:srgbClr val="43A2CA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904875" y="3085739"/>
            <a:ext cx="83983" cy="74180"/>
          </a:xfrm>
          <a:prstGeom prst="ellipse">
            <a:avLst/>
          </a:prstGeom>
          <a:solidFill>
            <a:srgbClr val="FFC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1170936" y="3233928"/>
            <a:ext cx="83983" cy="74180"/>
          </a:xfrm>
          <a:prstGeom prst="ellipse">
            <a:avLst/>
          </a:prstGeom>
          <a:solidFill>
            <a:srgbClr val="FFC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958453" y="3476267"/>
            <a:ext cx="83983" cy="74180"/>
          </a:xfrm>
          <a:prstGeom prst="ellipse">
            <a:avLst/>
          </a:prstGeom>
          <a:solidFill>
            <a:srgbClr val="FFC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/>
          <p:cNvSpPr/>
          <p:nvPr/>
        </p:nvSpPr>
        <p:spPr>
          <a:xfrm>
            <a:off x="1000444" y="3294841"/>
            <a:ext cx="83983" cy="74180"/>
          </a:xfrm>
          <a:prstGeom prst="ellipse">
            <a:avLst/>
          </a:prstGeom>
          <a:solidFill>
            <a:srgbClr val="FFC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/>
          <p:cNvSpPr/>
          <p:nvPr/>
        </p:nvSpPr>
        <p:spPr>
          <a:xfrm>
            <a:off x="1170936" y="3041368"/>
            <a:ext cx="83983" cy="74180"/>
          </a:xfrm>
          <a:prstGeom prst="ellipse">
            <a:avLst/>
          </a:prstGeom>
          <a:solidFill>
            <a:srgbClr val="FFC00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ight Arrow 33"/>
          <p:cNvSpPr/>
          <p:nvPr/>
        </p:nvSpPr>
        <p:spPr>
          <a:xfrm rot="16947962">
            <a:off x="999953" y="2803584"/>
            <a:ext cx="186531" cy="125435"/>
          </a:xfrm>
          <a:prstGeom prst="rightArrow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ight Arrow 34"/>
          <p:cNvSpPr/>
          <p:nvPr/>
        </p:nvSpPr>
        <p:spPr>
          <a:xfrm rot="17659029">
            <a:off x="1068156" y="2523913"/>
            <a:ext cx="186531" cy="125435"/>
          </a:xfrm>
          <a:prstGeom prst="rightArrow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ight Arrow 35"/>
          <p:cNvSpPr/>
          <p:nvPr/>
        </p:nvSpPr>
        <p:spPr>
          <a:xfrm rot="16200000">
            <a:off x="975486" y="3070157"/>
            <a:ext cx="186531" cy="125435"/>
          </a:xfrm>
          <a:prstGeom prst="rightArrow">
            <a:avLst/>
          </a:prstGeom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/>
          <p:cNvSpPr/>
          <p:nvPr/>
        </p:nvSpPr>
        <p:spPr>
          <a:xfrm>
            <a:off x="1033734" y="2364543"/>
            <a:ext cx="83983" cy="74180"/>
          </a:xfrm>
          <a:prstGeom prst="ellipse">
            <a:avLst/>
          </a:prstGeom>
          <a:solidFill>
            <a:srgbClr val="43A2CA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/>
          <p:cNvSpPr/>
          <p:nvPr/>
        </p:nvSpPr>
        <p:spPr>
          <a:xfrm>
            <a:off x="1281344" y="2239150"/>
            <a:ext cx="83983" cy="74180"/>
          </a:xfrm>
          <a:prstGeom prst="ellipse">
            <a:avLst/>
          </a:prstGeom>
          <a:solidFill>
            <a:srgbClr val="43A2CA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/>
          <p:cNvSpPr/>
          <p:nvPr/>
        </p:nvSpPr>
        <p:spPr>
          <a:xfrm>
            <a:off x="1407319" y="2460934"/>
            <a:ext cx="83983" cy="74180"/>
          </a:xfrm>
          <a:prstGeom prst="ellipse">
            <a:avLst/>
          </a:prstGeom>
          <a:solidFill>
            <a:srgbClr val="43A2CA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/>
          <p:cNvSpPr/>
          <p:nvPr/>
        </p:nvSpPr>
        <p:spPr>
          <a:xfrm>
            <a:off x="1596911" y="2181533"/>
            <a:ext cx="83983" cy="74180"/>
          </a:xfrm>
          <a:prstGeom prst="ellipse">
            <a:avLst/>
          </a:prstGeom>
          <a:solidFill>
            <a:srgbClr val="43A2CA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/>
          <p:cNvSpPr/>
          <p:nvPr/>
        </p:nvSpPr>
        <p:spPr>
          <a:xfrm>
            <a:off x="1968322" y="2344328"/>
            <a:ext cx="83983" cy="74180"/>
          </a:xfrm>
          <a:prstGeom prst="ellipse">
            <a:avLst/>
          </a:prstGeom>
          <a:solidFill>
            <a:srgbClr val="43A2CA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/>
          <p:cNvSpPr/>
          <p:nvPr/>
        </p:nvSpPr>
        <p:spPr>
          <a:xfrm>
            <a:off x="2622639" y="2298943"/>
            <a:ext cx="83983" cy="74180"/>
          </a:xfrm>
          <a:prstGeom prst="ellipse">
            <a:avLst/>
          </a:prstGeom>
          <a:solidFill>
            <a:srgbClr val="43A2CA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 42"/>
          <p:cNvSpPr/>
          <p:nvPr/>
        </p:nvSpPr>
        <p:spPr>
          <a:xfrm>
            <a:off x="2384892" y="2440361"/>
            <a:ext cx="83983" cy="74180"/>
          </a:xfrm>
          <a:prstGeom prst="ellipse">
            <a:avLst/>
          </a:prstGeom>
          <a:solidFill>
            <a:srgbClr val="43A2CA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58200" y="6010504"/>
            <a:ext cx="72894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Lamb W F and Rao N D 2015 Human development in a climate-constrained world: What the past says about the future </a:t>
            </a:r>
            <a:r>
              <a:rPr lang="en-GB" sz="1200" i="1" dirty="0"/>
              <a:t>Glob. Environ. Chang.</a:t>
            </a:r>
            <a:r>
              <a:rPr lang="en-GB" sz="1200" dirty="0"/>
              <a:t> </a:t>
            </a:r>
            <a:r>
              <a:rPr lang="en-GB" sz="1200" b="1" dirty="0"/>
              <a:t>33</a:t>
            </a:r>
            <a:r>
              <a:rPr lang="en-GB" sz="1200" dirty="0"/>
              <a:t> </a:t>
            </a:r>
            <a:r>
              <a:rPr lang="en-GB" sz="1200" dirty="0" smtClean="0"/>
              <a:t>14–22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5151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2351" y="2037729"/>
            <a:ext cx="73844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spc="-100" dirty="0" smtClean="0">
                <a:solidFill>
                  <a:srgbClr val="0067A1"/>
                </a:solidFill>
                <a:latin typeface="+mj-lt"/>
                <a:ea typeface="Caput Bold"/>
                <a:cs typeface="Caput Bold"/>
              </a:rPr>
              <a:t>What about other dimensions of well-being, and environmental impact?</a:t>
            </a:r>
          </a:p>
          <a:p>
            <a:pPr algn="ctr"/>
            <a:endParaRPr lang="en-GB" sz="2000" b="1" spc="-100" dirty="0">
              <a:solidFill>
                <a:srgbClr val="0067A1"/>
              </a:solidFill>
              <a:latin typeface="+mj-lt"/>
              <a:ea typeface="Caput Bold"/>
              <a:cs typeface="Caput Bold"/>
            </a:endParaRPr>
          </a:p>
          <a:p>
            <a:pPr algn="ctr"/>
            <a:r>
              <a:rPr lang="en-GB" sz="2000" b="1" spc="-100" dirty="0" smtClean="0">
                <a:solidFill>
                  <a:srgbClr val="0067A1"/>
                </a:solidFill>
                <a:latin typeface="+mj-lt"/>
                <a:ea typeface="Caput Bold"/>
                <a:cs typeface="Caput Bold"/>
              </a:rPr>
              <a:t>Are countries achieving good well-being at a low impact?</a:t>
            </a:r>
          </a:p>
        </p:txBody>
      </p:sp>
    </p:spTree>
    <p:extLst>
      <p:ext uri="{BB962C8B-B14F-4D97-AF65-F5344CB8AC3E}">
        <p14:creationId xmlns:p14="http://schemas.microsoft.com/office/powerpoint/2010/main" val="141236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Multi-dimensional well-being goals</a:t>
            </a: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889023"/>
              </p:ext>
            </p:extLst>
          </p:nvPr>
        </p:nvGraphicFramePr>
        <p:xfrm>
          <a:off x="1781512" y="2399017"/>
          <a:ext cx="5976639" cy="2734056"/>
        </p:xfrm>
        <a:graphic>
          <a:graphicData uri="http://schemas.openxmlformats.org/drawingml/2006/table">
            <a:tbl>
              <a:tblPr firstRow="1" firstCol="1" bandRow="1" bandCol="1"/>
              <a:tblGrid>
                <a:gridCol w="1849895"/>
                <a:gridCol w="4126744"/>
              </a:tblGrid>
              <a:tr h="21034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Social Indicator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78" marR="68578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Threshold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78" marR="68578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0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Life Satisfaction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6.5 on 0–10 Cantril ladder scale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10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Healthy Life </a:t>
                      </a:r>
                      <a:r>
                        <a:rPr lang="en-US" sz="13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Expectancy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65 years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Nutrition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2700 kcal per capita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Sanitation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95% of people have access to improved sanitation facilities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Income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95% of people earn above $1.90 a day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Access to Energy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95% of people have electricity access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Education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95% enrolment in secondary school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Social Support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90% of people have friends or family they can depend on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Democracy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0.80 (approximate US/UK value)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Equality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70 on 0–100 scale (GINI index of 0.30)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10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Employment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94% employed (6% unemployment)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801505" y="2014842"/>
            <a:ext cx="4092575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GB" sz="1600" dirty="0">
                <a:solidFill>
                  <a:srgbClr val="000000"/>
                </a:solidFill>
                <a:latin typeface="Verdana"/>
              </a:rPr>
              <a:t>Social Indicators and their Thresholds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63861" y="2615119"/>
            <a:ext cx="1145643" cy="492443"/>
            <a:chOff x="402021" y="4101285"/>
            <a:chExt cx="1145643" cy="492443"/>
          </a:xfrm>
        </p:grpSpPr>
        <p:sp>
          <p:nvSpPr>
            <p:cNvPr id="7" name="Left Brace 6"/>
            <p:cNvSpPr/>
            <p:nvPr/>
          </p:nvSpPr>
          <p:spPr>
            <a:xfrm>
              <a:off x="1403648" y="4136110"/>
              <a:ext cx="144016" cy="428346"/>
            </a:xfrm>
            <a:prstGeom prst="leftBrace">
              <a:avLst>
                <a:gd name="adj1" fmla="val 49572"/>
                <a:gd name="adj2" fmla="val 50000"/>
              </a:avLst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2021" y="4101285"/>
              <a:ext cx="970330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300" dirty="0" smtClean="0">
                  <a:solidFill>
                    <a:srgbClr val="0070C0"/>
                  </a:solidFill>
                </a:rPr>
                <a:t>Human</a:t>
              </a:r>
            </a:p>
            <a:p>
              <a:pPr algn="r"/>
              <a:r>
                <a:rPr lang="en-GB" sz="1300" dirty="0" smtClean="0">
                  <a:solidFill>
                    <a:srgbClr val="0070C0"/>
                  </a:solidFill>
                </a:rPr>
                <a:t>Well-being</a:t>
              </a:r>
              <a:endParaRPr lang="en-GB" sz="1300" dirty="0">
                <a:solidFill>
                  <a:srgbClr val="0070C0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56955" y="3098663"/>
            <a:ext cx="1052549" cy="2034409"/>
            <a:chOff x="495115" y="4584829"/>
            <a:chExt cx="1052549" cy="2034409"/>
          </a:xfrm>
        </p:grpSpPr>
        <p:sp>
          <p:nvSpPr>
            <p:cNvPr id="10" name="Left Brace 9"/>
            <p:cNvSpPr/>
            <p:nvPr/>
          </p:nvSpPr>
          <p:spPr>
            <a:xfrm>
              <a:off x="1403648" y="4584829"/>
              <a:ext cx="144016" cy="2034409"/>
            </a:xfrm>
            <a:prstGeom prst="leftBrace">
              <a:avLst>
                <a:gd name="adj1" fmla="val 49572"/>
                <a:gd name="adj2" fmla="val 50000"/>
              </a:avLst>
            </a:prstGeom>
            <a:ln w="127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5115" y="5365374"/>
              <a:ext cx="870751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GB" sz="1300" dirty="0" smtClean="0">
                  <a:solidFill>
                    <a:srgbClr val="0070C0"/>
                  </a:solidFill>
                </a:rPr>
                <a:t>Need </a:t>
              </a:r>
            </a:p>
            <a:p>
              <a:pPr algn="r"/>
              <a:r>
                <a:rPr lang="en-GB" sz="1300" dirty="0" smtClean="0">
                  <a:solidFill>
                    <a:srgbClr val="0070C0"/>
                  </a:solidFill>
                </a:rPr>
                <a:t>Satisfiers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565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3200" dirty="0" err="1" smtClean="0">
                <a:ea typeface="+mj-ea"/>
              </a:rPr>
              <a:t>Downscaled</a:t>
            </a:r>
            <a:r>
              <a:rPr lang="de-DE" sz="3200" dirty="0" smtClean="0">
                <a:ea typeface="+mj-ea"/>
              </a:rPr>
              <a:t> </a:t>
            </a:r>
            <a:r>
              <a:rPr lang="de-DE" sz="3200" dirty="0" err="1" smtClean="0">
                <a:ea typeface="+mj-ea"/>
              </a:rPr>
              <a:t>planetary</a:t>
            </a:r>
            <a:r>
              <a:rPr lang="de-DE" sz="3200" dirty="0" smtClean="0">
                <a:ea typeface="+mj-ea"/>
              </a:rPr>
              <a:t> </a:t>
            </a:r>
            <a:r>
              <a:rPr lang="de-DE" sz="3200" dirty="0" err="1" smtClean="0">
                <a:ea typeface="+mj-ea"/>
              </a:rPr>
              <a:t>boundaries</a:t>
            </a:r>
            <a:endParaRPr lang="de-DE" sz="3200" dirty="0">
              <a:ea typeface="+mj-ea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1956898" y="4118538"/>
          <a:ext cx="4827587" cy="1822704"/>
        </p:xfrm>
        <a:graphic>
          <a:graphicData uri="http://schemas.openxmlformats.org/drawingml/2006/table">
            <a:tbl>
              <a:tblPr/>
              <a:tblGrid>
                <a:gridCol w="1734865"/>
                <a:gridCol w="1490827"/>
                <a:gridCol w="1601895"/>
              </a:tblGrid>
              <a:tr h="2103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Biophysical Indicator</a:t>
                      </a:r>
                      <a:endParaRPr kumimoji="0" lang="en-GB" alt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Planetary Boundary</a:t>
                      </a:r>
                      <a:endParaRPr kumimoji="0" lang="en-GB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bg2"/>
                        </a:buClr>
                        <a:buSzPct val="7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7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6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bg2"/>
                        </a:buClr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Verdan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cs typeface="Arial" panose="020B0604020202020204" pitchFamily="34" charset="0"/>
                        </a:rPr>
                        <a:t>Per Capita Boundary</a:t>
                      </a:r>
                      <a:endParaRPr kumimoji="0" lang="en-GB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</a:t>
                      </a:r>
                      <a:r>
                        <a:rPr lang="en-US" sz="1300" baseline="-25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Emissions 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 °C warming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1.61 t CO</a:t>
                      </a:r>
                      <a:r>
                        <a:rPr lang="en-US" sz="1300" baseline="-25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y</a:t>
                      </a:r>
                      <a:r>
                        <a:rPr lang="en-US" sz="1300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Phosphorus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6.2 Tg P y</a:t>
                      </a:r>
                      <a:r>
                        <a:rPr lang="en-US" sz="1300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0.89 kg P y</a:t>
                      </a:r>
                      <a:r>
                        <a:rPr lang="en-US" sz="1300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Nitrogen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62 Tg N y</a:t>
                      </a:r>
                      <a:r>
                        <a:rPr lang="en-US" sz="1300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8.9 kg N y</a:t>
                      </a:r>
                      <a:r>
                        <a:rPr lang="en-US" sz="1300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Blue Water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4000 km</a:t>
                      </a:r>
                      <a:r>
                        <a:rPr lang="en-US" sz="1300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y</a:t>
                      </a:r>
                      <a:r>
                        <a:rPr lang="en-US" sz="1300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574 m</a:t>
                      </a:r>
                      <a:r>
                        <a:rPr lang="en-US" sz="1300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y</a:t>
                      </a:r>
                      <a:r>
                        <a:rPr lang="en-US" sz="1300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eHANPP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18.2 Gt C y</a:t>
                      </a:r>
                      <a:r>
                        <a:rPr lang="en-US" sz="1300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2.62 t C y</a:t>
                      </a:r>
                      <a:r>
                        <a:rPr lang="en-US" sz="1300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Ecological Footprint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1.72 gha y</a:t>
                      </a:r>
                      <a:r>
                        <a:rPr lang="en-US" sz="1300" baseline="300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Material Footprint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7.2 t y</a:t>
                      </a:r>
                      <a:r>
                        <a:rPr lang="en-US" sz="1300" baseline="300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-1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960" y="1840675"/>
            <a:ext cx="1116700" cy="11027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76240" y="3007199"/>
            <a:ext cx="218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Planetary boundaries</a:t>
            </a:r>
            <a:endParaRPr lang="en-GB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414" y="1840675"/>
            <a:ext cx="1063004" cy="106300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663803" y="2987330"/>
            <a:ext cx="1948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National allocation</a:t>
            </a:r>
            <a:endParaRPr lang="en-GB" dirty="0"/>
          </a:p>
        </p:txBody>
      </p:sp>
      <p:sp>
        <p:nvSpPr>
          <p:cNvPr id="27" name="Right Arrow 26"/>
          <p:cNvSpPr/>
          <p:nvPr/>
        </p:nvSpPr>
        <p:spPr>
          <a:xfrm>
            <a:off x="3743241" y="2197837"/>
            <a:ext cx="1286634" cy="388418"/>
          </a:xfrm>
          <a:prstGeom prst="rightArrow">
            <a:avLst/>
          </a:prstGeom>
          <a:solidFill>
            <a:srgbClr val="0067A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/>
          <p:cNvSpPr txBox="1"/>
          <p:nvPr/>
        </p:nvSpPr>
        <p:spPr>
          <a:xfrm>
            <a:off x="3525812" y="2643875"/>
            <a:ext cx="168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Equal per capita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772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Multiple dimensions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889" t="4891" r="7407" b="2642"/>
          <a:stretch/>
        </p:blipFill>
        <p:spPr>
          <a:xfrm>
            <a:off x="1431842" y="1762571"/>
            <a:ext cx="6280316" cy="38904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6429" y="60960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O’Neill D W, Fanning A L, Lamb W F and Steinberger J K 2018 A good life for all within planetary boundaries </a:t>
            </a:r>
            <a:r>
              <a:rPr lang="en-GB" sz="1200" i="1" dirty="0"/>
              <a:t>Nat. Sustain</a:t>
            </a:r>
            <a:r>
              <a:rPr lang="en-GB" sz="1200" i="1" dirty="0" smtClean="0"/>
              <a:t>.</a:t>
            </a:r>
          </a:p>
          <a:p>
            <a:endParaRPr lang="en-GB" sz="1200" dirty="0" smtClean="0"/>
          </a:p>
          <a:p>
            <a:endParaRPr lang="en-GB" sz="12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790700" y="1993900"/>
            <a:ext cx="1117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346450" y="1993900"/>
            <a:ext cx="1117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902200" y="1981200"/>
            <a:ext cx="1117600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17700" y="1860550"/>
            <a:ext cx="0" cy="8001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60750" y="1860550"/>
            <a:ext cx="0" cy="8001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041900" y="1860550"/>
            <a:ext cx="0" cy="800100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63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Planetary boundaries and well-being (1)</a:t>
            </a:r>
            <a:endParaRPr lang="en-GB" dirty="0"/>
          </a:p>
        </p:txBody>
      </p:sp>
      <p:pic>
        <p:nvPicPr>
          <p:cNvPr id="4" name="Picture 7" descr="CanNe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03" y="5098456"/>
            <a:ext cx="4528593" cy="707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2248508" y="1606340"/>
            <a:ext cx="7745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dirty="0" smtClean="0">
                <a:solidFill>
                  <a:srgbClr val="000000"/>
                </a:solidFill>
                <a:latin typeface="Arial" panose="020B0604020202020204" pitchFamily="34" charset="0"/>
              </a:rPr>
              <a:t>Spain</a:t>
            </a:r>
            <a:endParaRPr lang="en-GB" altLang="en-US" sz="18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5559919" y="1620332"/>
            <a:ext cx="1160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GB" alt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Sri Lanka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1890" t="7283" r="50985" b="26718"/>
          <a:stretch/>
        </p:blipFill>
        <p:spPr>
          <a:xfrm>
            <a:off x="1146283" y="2030558"/>
            <a:ext cx="3013057" cy="30130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2052" t="11295" r="14199" b="28706"/>
          <a:stretch/>
        </p:blipFill>
        <p:spPr>
          <a:xfrm>
            <a:off x="4770619" y="2262964"/>
            <a:ext cx="2739062" cy="27390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6429" y="60960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O’Neill D W, Fanning A L, Lamb W F and Steinberger J K 2018 A good life for all within planetary boundaries </a:t>
            </a:r>
            <a:r>
              <a:rPr lang="en-GB" sz="1200" i="1" dirty="0"/>
              <a:t>Nat. Sustain</a:t>
            </a:r>
            <a:r>
              <a:rPr lang="en-GB" sz="1200" i="1" dirty="0" smtClean="0"/>
              <a:t>.</a:t>
            </a:r>
          </a:p>
          <a:p>
            <a:endParaRPr lang="en-GB" sz="1200" dirty="0" smtClean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72863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Planetary boundaries and well-being </a:t>
            </a:r>
            <a:r>
              <a:rPr lang="en-GB" dirty="0" smtClean="0"/>
              <a:t>(2)</a:t>
            </a:r>
            <a:endParaRPr lang="en-GB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330" y="1764065"/>
            <a:ext cx="3665920" cy="405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6429" y="60960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O’Neill D W, Fanning A L, Lamb W F and Steinberger J K 2018 A good life for all within planetary boundaries </a:t>
            </a:r>
            <a:r>
              <a:rPr lang="en-GB" sz="1200" i="1" dirty="0"/>
              <a:t>Nat. Sustain</a:t>
            </a:r>
            <a:r>
              <a:rPr lang="en-GB" sz="1200" i="1" dirty="0" smtClean="0"/>
              <a:t>.</a:t>
            </a:r>
          </a:p>
          <a:p>
            <a:endParaRPr lang="en-GB" sz="1200" dirty="0" smtClean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40598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10730" y="1207647"/>
            <a:ext cx="28584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spc="-100" dirty="0" smtClean="0">
                <a:solidFill>
                  <a:srgbClr val="0067A1"/>
                </a:solidFill>
                <a:latin typeface="+mj-lt"/>
                <a:ea typeface="Caput Bold"/>
                <a:cs typeface="Caput Bold"/>
              </a:rPr>
              <a:t>Well-being theories</a:t>
            </a:r>
            <a:endParaRPr lang="en-GB" sz="2800" b="1" spc="-100" dirty="0">
              <a:solidFill>
                <a:srgbClr val="0067A1"/>
              </a:solidFill>
              <a:latin typeface="+mj-lt"/>
              <a:ea typeface="Caput Bold"/>
              <a:cs typeface="Caput Bold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150452" y="2427514"/>
            <a:ext cx="6757415" cy="3820886"/>
          </a:xfrm>
          <a:prstGeom prst="rect">
            <a:avLst/>
          </a:prstGeom>
        </p:spPr>
        <p:txBody>
          <a:bodyPr/>
          <a:lstStyle>
            <a:lvl1pPr marL="182563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Caput" pitchFamily="34" charset="0"/>
                <a:cs typeface="Caput" pitchFamily="34" charset="0"/>
              </a:defRPr>
            </a:lvl1pPr>
            <a:lvl2pPr marL="45720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Caput" pitchFamily="34" charset="0"/>
                <a:cs typeface="Caput" pitchFamily="34" charset="0"/>
              </a:defRPr>
            </a:lvl2pPr>
            <a:lvl3pPr marL="73025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Caput" pitchFamily="34" charset="0"/>
                <a:cs typeface="Caput" pitchFamily="34" charset="0"/>
              </a:defRPr>
            </a:lvl3pPr>
            <a:lvl4pPr marL="1004888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Caput" pitchFamily="34" charset="0"/>
                <a:cs typeface="Caput" pitchFamily="34" charset="0"/>
              </a:defRPr>
            </a:lvl4pPr>
            <a:lvl5pPr marL="1187450" indent="-136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Caput" pitchFamily="34" charset="0"/>
                <a:cs typeface="Caput" pitchFamily="34" charset="0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How is well-being conceptualised in the literature?</a:t>
            </a:r>
          </a:p>
          <a:p>
            <a:pPr lvl="1"/>
            <a:r>
              <a:rPr lang="en-GB" dirty="0" smtClean="0"/>
              <a:t>What theoretical claims are deployed?</a:t>
            </a:r>
          </a:p>
          <a:p>
            <a:pPr lvl="1"/>
            <a:r>
              <a:rPr lang="en-GB" dirty="0" smtClean="0"/>
              <a:t>What metrics or measures are used?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How do different well-being conceptualisations frame climate mitigation goals and strategies?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3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Minimum consumption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2C7FB8"/>
                </a:solidFill>
              </a:rPr>
              <a:t>Deficiencies in consumption result </a:t>
            </a:r>
            <a:r>
              <a:rPr lang="en-GB" dirty="0" smtClean="0">
                <a:solidFill>
                  <a:srgbClr val="2C7FB8"/>
                </a:solidFill>
              </a:rPr>
              <a:t>in real harm in each dimension of deprivation (eudaimonic accounts)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 smtClean="0">
                <a:solidFill>
                  <a:srgbClr val="2C7FB8"/>
                </a:solidFill>
              </a:rPr>
              <a:t>How </a:t>
            </a:r>
            <a:r>
              <a:rPr lang="en-GB" dirty="0">
                <a:solidFill>
                  <a:srgbClr val="2C7FB8"/>
                </a:solidFill>
              </a:rPr>
              <a:t>much is enough?</a:t>
            </a:r>
          </a:p>
          <a:p>
            <a:pPr lvl="1"/>
            <a:r>
              <a:rPr lang="en-GB" dirty="0" smtClean="0"/>
              <a:t>Minimum ‘basic needs’ accounts suggest ~30 GJ/capita (Lamb &amp; Rao 2015)</a:t>
            </a:r>
          </a:p>
          <a:p>
            <a:pPr lvl="1"/>
            <a:r>
              <a:rPr lang="en-GB" dirty="0" smtClean="0"/>
              <a:t>Bottom-up studies in preparation (see Rao &amp; Min 2018)</a:t>
            </a:r>
          </a:p>
          <a:p>
            <a:pPr lvl="1"/>
            <a:r>
              <a:rPr lang="en-GB" dirty="0" smtClean="0"/>
              <a:t>Emphasis on procedural approaches, matching expert and local knowledge (Doyal and Gough 1991)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r>
              <a:rPr lang="en-GB" sz="1200" dirty="0"/>
              <a:t>Lamb W F and Rao N D 2015 Human development in a climate-constrained world: What the past says about the future </a:t>
            </a:r>
            <a:r>
              <a:rPr lang="en-GB" sz="1200" i="1" dirty="0"/>
              <a:t>Glob. Environ. Chang.</a:t>
            </a:r>
            <a:r>
              <a:rPr lang="en-GB" sz="1200" dirty="0"/>
              <a:t> </a:t>
            </a:r>
            <a:r>
              <a:rPr lang="en-GB" sz="1200" b="1" dirty="0"/>
              <a:t>33</a:t>
            </a:r>
            <a:r>
              <a:rPr lang="en-GB" sz="1200" dirty="0"/>
              <a:t> </a:t>
            </a:r>
            <a:r>
              <a:rPr lang="en-GB" sz="1200" dirty="0" smtClean="0"/>
              <a:t>14–22</a:t>
            </a:r>
          </a:p>
          <a:p>
            <a:r>
              <a:rPr lang="en-GB" sz="1200" dirty="0"/>
              <a:t>Rao N D and Min J 2017 Decent Living Standards: material prerequisites for human wellbeing </a:t>
            </a:r>
            <a:r>
              <a:rPr lang="en-GB" sz="1200" i="1" dirty="0"/>
              <a:t>Soc. Indic. Res</a:t>
            </a:r>
            <a:r>
              <a:rPr lang="en-GB" sz="1200" i="1" dirty="0" smtClean="0"/>
              <a:t>.</a:t>
            </a:r>
            <a:r>
              <a:rPr lang="en-GB" sz="1200" dirty="0" smtClean="0"/>
              <a:t> </a:t>
            </a:r>
          </a:p>
          <a:p>
            <a:r>
              <a:rPr lang="en-GB" sz="1200" dirty="0"/>
              <a:t>Doyal L and Gough I 1991 </a:t>
            </a:r>
            <a:r>
              <a:rPr lang="en-GB" sz="1200" i="1" dirty="0"/>
              <a:t>A Theory of Human Need</a:t>
            </a:r>
            <a:r>
              <a:rPr lang="en-GB" sz="1200" dirty="0"/>
              <a:t> (London: Macmillan</a:t>
            </a:r>
            <a:r>
              <a:rPr lang="en-GB" sz="1200" dirty="0" smtClean="0"/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28254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Maximum consumption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5464"/>
            <a:ext cx="8229600" cy="4876800"/>
          </a:xfrm>
        </p:spPr>
        <p:txBody>
          <a:bodyPr/>
          <a:lstStyle/>
          <a:p>
            <a:r>
              <a:rPr lang="en-GB" altLang="de-DE" dirty="0" smtClean="0">
                <a:solidFill>
                  <a:srgbClr val="2C7FB8"/>
                </a:solidFill>
              </a:rPr>
              <a:t>Well-being link to consumption is characterised by thresholds and decoupling</a:t>
            </a:r>
          </a:p>
          <a:p>
            <a:pPr marL="0" indent="0">
              <a:buNone/>
            </a:pPr>
            <a:endParaRPr lang="en-GB" altLang="de-DE" dirty="0" smtClean="0">
              <a:solidFill>
                <a:srgbClr val="2C7FB8"/>
              </a:solidFill>
            </a:endParaRPr>
          </a:p>
          <a:p>
            <a:r>
              <a:rPr lang="en-GB" altLang="de-DE" dirty="0" smtClean="0">
                <a:solidFill>
                  <a:srgbClr val="2C7FB8"/>
                </a:solidFill>
              </a:rPr>
              <a:t>Prioritise </a:t>
            </a:r>
            <a:r>
              <a:rPr lang="en-GB" altLang="de-DE" dirty="0">
                <a:solidFill>
                  <a:srgbClr val="2C7FB8"/>
                </a:solidFill>
              </a:rPr>
              <a:t>the material dependency of human need in the management of global commons?</a:t>
            </a:r>
          </a:p>
          <a:p>
            <a:pPr lvl="1"/>
            <a:r>
              <a:rPr lang="en-GB" altLang="de-DE" dirty="0"/>
              <a:t>Strong ethical </a:t>
            </a:r>
            <a:r>
              <a:rPr lang="en-GB" altLang="de-DE" dirty="0" smtClean="0"/>
              <a:t>arguments: subsistence vs. luxury emissions (</a:t>
            </a:r>
            <a:r>
              <a:rPr lang="en-GB" altLang="de-DE" dirty="0" err="1" smtClean="0"/>
              <a:t>Shue</a:t>
            </a:r>
            <a:r>
              <a:rPr lang="en-GB" altLang="de-DE" dirty="0" smtClean="0"/>
              <a:t> 1993)</a:t>
            </a:r>
          </a:p>
          <a:p>
            <a:pPr lvl="1"/>
            <a:r>
              <a:rPr lang="en-GB" altLang="de-DE" dirty="0" smtClean="0"/>
              <a:t>“the </a:t>
            </a:r>
            <a:r>
              <a:rPr lang="en-GB" altLang="de-DE" dirty="0"/>
              <a:t>only freedom which deserves the name, is that of pursuing our own good in our own way, </a:t>
            </a:r>
            <a:r>
              <a:rPr lang="en-GB" altLang="de-DE" i="1" dirty="0"/>
              <a:t>so long as we do not attempt to deprive others of theirs, or impede their efforts to attain it</a:t>
            </a:r>
            <a:r>
              <a:rPr lang="en-GB" altLang="de-DE" dirty="0"/>
              <a:t>.” (J.S. Mill, own </a:t>
            </a:r>
            <a:r>
              <a:rPr lang="en-GB" altLang="de-DE" dirty="0" smtClean="0"/>
              <a:t>emphasis; see </a:t>
            </a:r>
            <a:r>
              <a:rPr lang="en-GB" altLang="de-DE" dirty="0" err="1" smtClean="0"/>
              <a:t>Vanderheiden</a:t>
            </a:r>
            <a:r>
              <a:rPr lang="en-GB" altLang="de-DE" dirty="0" smtClean="0"/>
              <a:t> 2009)</a:t>
            </a:r>
          </a:p>
          <a:p>
            <a:pPr lvl="1"/>
            <a:endParaRPr lang="en-GB" altLang="de-DE" dirty="0" smtClean="0"/>
          </a:p>
          <a:p>
            <a:r>
              <a:rPr lang="en-GB" altLang="de-DE" dirty="0">
                <a:solidFill>
                  <a:srgbClr val="2C7FB8"/>
                </a:solidFill>
              </a:rPr>
              <a:t>Identify and constrain consumption </a:t>
            </a:r>
            <a:r>
              <a:rPr lang="en-GB" altLang="de-DE" dirty="0" smtClean="0">
                <a:solidFill>
                  <a:srgbClr val="2C7FB8"/>
                </a:solidFill>
              </a:rPr>
              <a:t>pathologies </a:t>
            </a:r>
          </a:p>
          <a:p>
            <a:pPr lvl="1"/>
            <a:r>
              <a:rPr lang="en-GB" altLang="de-DE" dirty="0" smtClean="0"/>
              <a:t>Meat consumption, health, and environmental limits (</a:t>
            </a:r>
            <a:r>
              <a:rPr lang="en-GB" altLang="de-DE" dirty="0" err="1" smtClean="0"/>
              <a:t>Springmann</a:t>
            </a:r>
            <a:r>
              <a:rPr lang="en-GB" altLang="de-DE" dirty="0" smtClean="0"/>
              <a:t> et al 2018)</a:t>
            </a:r>
          </a:p>
          <a:p>
            <a:pPr lvl="1"/>
            <a:r>
              <a:rPr lang="en-GB" altLang="de-DE" dirty="0" smtClean="0"/>
              <a:t>Urban transport, health, air pollution and accident risks (Woodcock et al 2009)</a:t>
            </a:r>
          </a:p>
          <a:p>
            <a:pPr lvl="1"/>
            <a:endParaRPr lang="en-GB" altLang="de-DE" dirty="0" smtClean="0"/>
          </a:p>
          <a:p>
            <a:r>
              <a:rPr lang="en-GB" sz="1200" dirty="0" err="1" smtClean="0"/>
              <a:t>Shue</a:t>
            </a:r>
            <a:r>
              <a:rPr lang="en-GB" sz="1200" dirty="0" smtClean="0"/>
              <a:t> </a:t>
            </a:r>
            <a:r>
              <a:rPr lang="en-GB" sz="1200" dirty="0"/>
              <a:t>H 1993 Subsistence Emissions and Luxury Emissions </a:t>
            </a:r>
            <a:r>
              <a:rPr lang="en-GB" sz="1200" i="1" dirty="0"/>
              <a:t>Law Policy</a:t>
            </a:r>
            <a:r>
              <a:rPr lang="en-GB" sz="1200" dirty="0"/>
              <a:t> </a:t>
            </a:r>
            <a:r>
              <a:rPr lang="en-GB" sz="1200" b="1" dirty="0"/>
              <a:t>15</a:t>
            </a:r>
            <a:r>
              <a:rPr lang="en-GB" sz="1200" dirty="0"/>
              <a:t> </a:t>
            </a:r>
            <a:r>
              <a:rPr lang="en-GB" sz="1200" dirty="0" smtClean="0"/>
              <a:t>39–59</a:t>
            </a:r>
          </a:p>
          <a:p>
            <a:r>
              <a:rPr lang="en-GB" sz="1200" dirty="0" err="1"/>
              <a:t>Vanderheiden</a:t>
            </a:r>
            <a:r>
              <a:rPr lang="en-GB" sz="1200" dirty="0"/>
              <a:t> S 2009 Allocating ecological space </a:t>
            </a:r>
            <a:r>
              <a:rPr lang="en-GB" sz="1200" i="1" dirty="0"/>
              <a:t>J. Soc. Philos.</a:t>
            </a:r>
            <a:r>
              <a:rPr lang="en-GB" sz="1200" dirty="0"/>
              <a:t> </a:t>
            </a:r>
            <a:r>
              <a:rPr lang="en-GB" sz="1200" b="1" dirty="0"/>
              <a:t>40</a:t>
            </a:r>
            <a:r>
              <a:rPr lang="en-GB" sz="1200" dirty="0"/>
              <a:t> </a:t>
            </a:r>
            <a:r>
              <a:rPr lang="en-GB" sz="1200" dirty="0" smtClean="0"/>
              <a:t>257–75</a:t>
            </a:r>
          </a:p>
          <a:p>
            <a:r>
              <a:rPr lang="en-GB" sz="1200" dirty="0" err="1"/>
              <a:t>Springmann</a:t>
            </a:r>
            <a:r>
              <a:rPr lang="en-GB" sz="1200" dirty="0"/>
              <a:t> </a:t>
            </a:r>
            <a:r>
              <a:rPr lang="en-GB" sz="1200" dirty="0" smtClean="0"/>
              <a:t>M et al </a:t>
            </a:r>
            <a:r>
              <a:rPr lang="en-GB" sz="1200" dirty="0"/>
              <a:t>2018 Options for keeping the food system within environmental limits </a:t>
            </a:r>
            <a:r>
              <a:rPr lang="en-GB" sz="1200" i="1" dirty="0" smtClean="0"/>
              <a:t>Nature</a:t>
            </a:r>
            <a:endParaRPr lang="en-GB" sz="1200" dirty="0"/>
          </a:p>
          <a:p>
            <a:r>
              <a:rPr lang="en-GB" sz="1200" dirty="0"/>
              <a:t>Woodcock </a:t>
            </a:r>
            <a:r>
              <a:rPr lang="en-GB" sz="1200" dirty="0" smtClean="0"/>
              <a:t>J et al Public </a:t>
            </a:r>
            <a:r>
              <a:rPr lang="en-GB" sz="1200" dirty="0"/>
              <a:t>health benefits of strategies to reduce greenhouse-gas emissions: urban land transport </a:t>
            </a:r>
            <a:r>
              <a:rPr lang="en-GB" sz="1200" i="1" dirty="0"/>
              <a:t>Lancet</a:t>
            </a:r>
            <a:r>
              <a:rPr lang="en-GB" sz="1200" dirty="0"/>
              <a:t> </a:t>
            </a:r>
            <a:r>
              <a:rPr lang="en-GB" sz="1200" b="1" dirty="0"/>
              <a:t>374</a:t>
            </a:r>
            <a:r>
              <a:rPr lang="en-GB" sz="1200" dirty="0"/>
              <a:t> </a:t>
            </a:r>
            <a:r>
              <a:rPr lang="en-GB" sz="1200" dirty="0" smtClean="0"/>
              <a:t>1930–43</a:t>
            </a:r>
            <a:endParaRPr lang="en-GB" altLang="de-DE" dirty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822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Provisioning context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2C7FB8"/>
                </a:solidFill>
              </a:rPr>
              <a:t>The provisioning context is participatory and social</a:t>
            </a:r>
            <a:endParaRPr lang="en-GB" dirty="0" smtClean="0"/>
          </a:p>
          <a:p>
            <a:endParaRPr lang="en-GB" dirty="0" smtClean="0">
              <a:solidFill>
                <a:srgbClr val="2C7FB8"/>
              </a:solidFill>
            </a:endParaRPr>
          </a:p>
          <a:p>
            <a:r>
              <a:rPr lang="en-GB" dirty="0" smtClean="0">
                <a:solidFill>
                  <a:srgbClr val="2C7FB8"/>
                </a:solidFill>
              </a:rPr>
              <a:t>Lower the material and resource requirements of human need satisfaction</a:t>
            </a:r>
          </a:p>
          <a:p>
            <a:pPr lvl="1"/>
            <a:r>
              <a:rPr lang="en-GB" dirty="0" smtClean="0"/>
              <a:t>Technology focus: “Low energy demand” scenarios (Gr</a:t>
            </a:r>
            <a:r>
              <a:rPr lang="de-DE" dirty="0" smtClean="0"/>
              <a:t>ü</a:t>
            </a:r>
            <a:r>
              <a:rPr lang="en-GB" dirty="0" err="1" smtClean="0"/>
              <a:t>bler</a:t>
            </a:r>
            <a:r>
              <a:rPr lang="en-GB" dirty="0" smtClean="0"/>
              <a:t> et al. 2018)</a:t>
            </a:r>
          </a:p>
          <a:p>
            <a:pPr lvl="1"/>
            <a:r>
              <a:rPr lang="en-GB" dirty="0" smtClean="0"/>
              <a:t>Practice focus: everyday habits and routines (Shove &amp; Walker 2014)</a:t>
            </a:r>
          </a:p>
          <a:p>
            <a:pPr lvl="1"/>
            <a:r>
              <a:rPr lang="en-GB" dirty="0" smtClean="0"/>
              <a:t>System focus: infrastructures and social systems constrain choice (Mattioli 2016)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r>
              <a:rPr lang="en-GB" sz="1200" dirty="0" err="1"/>
              <a:t>Grubler</a:t>
            </a:r>
            <a:r>
              <a:rPr lang="en-GB" sz="1200" dirty="0"/>
              <a:t> </a:t>
            </a:r>
            <a:r>
              <a:rPr lang="en-GB" sz="1200" dirty="0" smtClean="0"/>
              <a:t>A et al </a:t>
            </a:r>
            <a:r>
              <a:rPr lang="en-GB" sz="1200" dirty="0"/>
              <a:t>2018 A low energy demand scenario for meeting the 1.5oC target and sustainable development goals without negative emissions technologies </a:t>
            </a:r>
            <a:r>
              <a:rPr lang="en-GB" sz="1200" i="1" dirty="0"/>
              <a:t>Nat. Energy</a:t>
            </a:r>
            <a:r>
              <a:rPr lang="en-GB" sz="1200" dirty="0"/>
              <a:t> </a:t>
            </a:r>
            <a:r>
              <a:rPr lang="en-GB" sz="1200" b="1" dirty="0"/>
              <a:t>3</a:t>
            </a:r>
            <a:r>
              <a:rPr lang="en-GB" sz="1200" dirty="0"/>
              <a:t> </a:t>
            </a:r>
            <a:r>
              <a:rPr lang="en-GB" sz="1200" dirty="0" smtClean="0"/>
              <a:t>515–27</a:t>
            </a:r>
          </a:p>
          <a:p>
            <a:r>
              <a:rPr lang="en-GB" sz="1200" dirty="0"/>
              <a:t>Shove E and Walker G 2014 What Is Energy For? Social Practice and Energy Demand </a:t>
            </a:r>
            <a:r>
              <a:rPr lang="en-GB" sz="1200" i="1" dirty="0"/>
              <a:t>Theory, Cult. Soc.</a:t>
            </a:r>
            <a:r>
              <a:rPr lang="en-GB" sz="1200" dirty="0"/>
              <a:t> </a:t>
            </a:r>
            <a:r>
              <a:rPr lang="en-GB" sz="1200" b="1" dirty="0"/>
              <a:t>31</a:t>
            </a:r>
            <a:r>
              <a:rPr lang="en-GB" sz="1200" dirty="0"/>
              <a:t> </a:t>
            </a:r>
            <a:r>
              <a:rPr lang="en-GB" sz="1200" dirty="0" smtClean="0"/>
              <a:t>41–58</a:t>
            </a:r>
          </a:p>
          <a:p>
            <a:r>
              <a:rPr lang="en-GB" sz="1200" dirty="0"/>
              <a:t>Mattioli G 2016 Transport needs in a climate-constrained world. A novel framework to reconcile social and environmental sustainability in transport </a:t>
            </a:r>
            <a:r>
              <a:rPr lang="en-GB" sz="1200" i="1" dirty="0"/>
              <a:t>Energy Res. Soc. Sci.</a:t>
            </a:r>
            <a:r>
              <a:rPr lang="en-GB" sz="1200" dirty="0"/>
              <a:t> </a:t>
            </a:r>
            <a:r>
              <a:rPr lang="en-GB" sz="1200" b="1" dirty="0"/>
              <a:t>18</a:t>
            </a:r>
            <a:r>
              <a:rPr lang="en-GB" sz="1200" dirty="0"/>
              <a:t> </a:t>
            </a:r>
            <a:r>
              <a:rPr lang="en-GB" sz="1200" dirty="0" smtClean="0"/>
              <a:t>118–28</a:t>
            </a:r>
            <a:endParaRPr lang="en-GB" sz="1200" dirty="0"/>
          </a:p>
          <a:p>
            <a:endParaRPr lang="en-GB" sz="1200" dirty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7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19604"/>
            <a:ext cx="8229600" cy="432942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329004"/>
            <a:ext cx="8229600" cy="990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0067A1"/>
                </a:solidFill>
                <a:latin typeface="+mj-lt"/>
                <a:ea typeface="Caput Bold"/>
                <a:cs typeface="Caput Bold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9pPr>
          </a:lstStyle>
          <a:p>
            <a:r>
              <a:rPr lang="en-GB" sz="2800" dirty="0" smtClean="0"/>
              <a:t>Thanks!</a:t>
            </a:r>
            <a:endParaRPr lang="en-GB" sz="2800" dirty="0"/>
          </a:p>
        </p:txBody>
      </p:sp>
      <p:sp>
        <p:nvSpPr>
          <p:cNvPr id="4" name="Rectangle 3"/>
          <p:cNvSpPr/>
          <p:nvPr/>
        </p:nvSpPr>
        <p:spPr>
          <a:xfrm>
            <a:off x="457200" y="5927254"/>
            <a:ext cx="8229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200" dirty="0"/>
              <a:t>Lamb W F and Steinberger J K 2017 Human well-being and climate change mitigation </a:t>
            </a:r>
            <a:r>
              <a:rPr lang="en-GB" sz="1200" i="1" dirty="0"/>
              <a:t>Wiley </a:t>
            </a:r>
            <a:r>
              <a:rPr lang="en-GB" sz="1200" i="1" dirty="0" err="1"/>
              <a:t>Interdiscip</a:t>
            </a:r>
            <a:r>
              <a:rPr lang="en-GB" sz="1200" i="1" dirty="0"/>
              <a:t>. Rev. </a:t>
            </a:r>
            <a:r>
              <a:rPr lang="en-GB" sz="1200" i="1" dirty="0" err="1"/>
              <a:t>Clim</a:t>
            </a:r>
            <a:r>
              <a:rPr lang="en-GB" sz="1200" i="1" dirty="0"/>
              <a:t>. Chang.</a:t>
            </a:r>
            <a:r>
              <a:rPr lang="en-GB" sz="1200" dirty="0"/>
              <a:t> </a:t>
            </a:r>
            <a:r>
              <a:rPr lang="en-GB" sz="1200" b="1" dirty="0"/>
              <a:t>8</a:t>
            </a:r>
            <a:r>
              <a:rPr lang="en-GB" sz="1200" dirty="0"/>
              <a:t> 1–16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0432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450975" y="2052638"/>
            <a:ext cx="7235825" cy="154146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DE" sz="3600" dirty="0" err="1" smtClean="0">
                <a:ea typeface="+mj-ea"/>
              </a:rPr>
              <a:t>Policies</a:t>
            </a:r>
            <a:r>
              <a:rPr lang="de-DE" sz="3600" dirty="0" smtClean="0">
                <a:ea typeface="+mj-ea"/>
              </a:rPr>
              <a:t> </a:t>
            </a:r>
            <a:r>
              <a:rPr lang="de-DE" sz="3600" dirty="0" err="1" smtClean="0">
                <a:ea typeface="+mj-ea"/>
              </a:rPr>
              <a:t>for</a:t>
            </a:r>
            <a:r>
              <a:rPr lang="de-DE" sz="3600" dirty="0" smtClean="0">
                <a:ea typeface="+mj-ea"/>
              </a:rPr>
              <a:t> human well-</a:t>
            </a:r>
            <a:r>
              <a:rPr lang="de-DE" sz="3600" dirty="0" err="1" smtClean="0">
                <a:ea typeface="+mj-ea"/>
              </a:rPr>
              <a:t>being</a:t>
            </a:r>
            <a:r>
              <a:rPr lang="de-DE" sz="3600" dirty="0" smtClean="0">
                <a:ea typeface="+mj-ea"/>
              </a:rPr>
              <a:t> </a:t>
            </a:r>
            <a:r>
              <a:rPr lang="de-DE" sz="3600" dirty="0" err="1" smtClean="0">
                <a:ea typeface="+mj-ea"/>
              </a:rPr>
              <a:t>and</a:t>
            </a:r>
            <a:r>
              <a:rPr lang="de-DE" sz="3600" dirty="0" smtClean="0">
                <a:ea typeface="+mj-ea"/>
              </a:rPr>
              <a:t> </a:t>
            </a:r>
            <a:r>
              <a:rPr lang="de-DE" sz="3600" dirty="0" err="1" smtClean="0">
                <a:ea typeface="+mj-ea"/>
              </a:rPr>
              <a:t>climate</a:t>
            </a:r>
            <a:r>
              <a:rPr lang="de-DE" sz="3600" dirty="0" smtClean="0">
                <a:ea typeface="+mj-ea"/>
              </a:rPr>
              <a:t> </a:t>
            </a:r>
            <a:r>
              <a:rPr lang="de-DE" sz="3600" dirty="0" err="1" smtClean="0">
                <a:ea typeface="+mj-ea"/>
              </a:rPr>
              <a:t>change</a:t>
            </a:r>
            <a:r>
              <a:rPr lang="de-DE" sz="3600" dirty="0" smtClean="0">
                <a:ea typeface="+mj-ea"/>
              </a:rPr>
              <a:t> </a:t>
            </a:r>
            <a:r>
              <a:rPr lang="de-DE" sz="3600" dirty="0" err="1" smtClean="0">
                <a:ea typeface="+mj-ea"/>
              </a:rPr>
              <a:t>mitigation</a:t>
            </a:r>
            <a:endParaRPr lang="de-DE" sz="3600" dirty="0">
              <a:ea typeface="+mj-ea"/>
            </a:endParaRPr>
          </a:p>
        </p:txBody>
      </p:sp>
      <p:sp>
        <p:nvSpPr>
          <p:cNvPr id="5123" name="Untertitel 2"/>
          <p:cNvSpPr>
            <a:spLocks noGrp="1"/>
          </p:cNvSpPr>
          <p:nvPr>
            <p:ph type="subTitle" idx="1"/>
          </p:nvPr>
        </p:nvSpPr>
        <p:spPr>
          <a:xfrm>
            <a:off x="1450975" y="4049713"/>
            <a:ext cx="5635625" cy="1752600"/>
          </a:xfrm>
        </p:spPr>
        <p:txBody>
          <a:bodyPr/>
          <a:lstStyle/>
          <a:p>
            <a:pPr eaLnBrk="1" hangingPunct="1"/>
            <a:r>
              <a:rPr lang="de-DE" altLang="de-DE" dirty="0" smtClean="0"/>
              <a:t>William F. Lamb</a:t>
            </a:r>
          </a:p>
        </p:txBody>
      </p:sp>
    </p:spTree>
    <p:extLst>
      <p:ext uri="{BB962C8B-B14F-4D97-AF65-F5344CB8AC3E}">
        <p14:creationId xmlns:p14="http://schemas.microsoft.com/office/powerpoint/2010/main" val="224551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Frameworks to assess policies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2C7FB8"/>
                </a:solidFill>
              </a:rPr>
              <a:t>Effectiveness</a:t>
            </a:r>
          </a:p>
          <a:p>
            <a:pPr lvl="1"/>
            <a:r>
              <a:rPr lang="en-GB" dirty="0" smtClean="0"/>
              <a:t>GHG mitigation potential</a:t>
            </a:r>
          </a:p>
          <a:p>
            <a:pPr lvl="1"/>
            <a:r>
              <a:rPr lang="en-GB" dirty="0" smtClean="0"/>
              <a:t>Well-being outcomes</a:t>
            </a:r>
          </a:p>
          <a:p>
            <a:endParaRPr lang="en-GB" dirty="0"/>
          </a:p>
          <a:p>
            <a:r>
              <a:rPr lang="en-GB" dirty="0">
                <a:solidFill>
                  <a:srgbClr val="2C7FB8"/>
                </a:solidFill>
              </a:rPr>
              <a:t>Feasibility</a:t>
            </a:r>
          </a:p>
          <a:p>
            <a:pPr lvl="1"/>
            <a:r>
              <a:rPr lang="en-GB" dirty="0" smtClean="0"/>
              <a:t>Vested interests</a:t>
            </a:r>
          </a:p>
          <a:p>
            <a:pPr lvl="1"/>
            <a:r>
              <a:rPr lang="en-GB" dirty="0" smtClean="0"/>
              <a:t>Distributional impacts</a:t>
            </a:r>
          </a:p>
          <a:p>
            <a:pPr lvl="1"/>
            <a:r>
              <a:rPr lang="en-GB" dirty="0" smtClean="0"/>
              <a:t>Institutional aspects</a:t>
            </a:r>
          </a:p>
          <a:p>
            <a:pPr lvl="1"/>
            <a:endParaRPr lang="en-GB" dirty="0" smtClean="0"/>
          </a:p>
          <a:p>
            <a:r>
              <a:rPr lang="en-GB" dirty="0" smtClean="0">
                <a:solidFill>
                  <a:srgbClr val="2C7FB8"/>
                </a:solidFill>
              </a:rPr>
              <a:t>Consequences and sequencing</a:t>
            </a:r>
            <a:endParaRPr lang="en-GB" dirty="0">
              <a:solidFill>
                <a:srgbClr val="2C7FB8"/>
              </a:solidFill>
            </a:endParaRPr>
          </a:p>
          <a:p>
            <a:pPr lvl="1"/>
            <a:r>
              <a:rPr lang="en-GB" dirty="0" smtClean="0"/>
              <a:t>Policies make new politics</a:t>
            </a:r>
          </a:p>
        </p:txBody>
      </p:sp>
    </p:spTree>
    <p:extLst>
      <p:ext uri="{BB962C8B-B14F-4D97-AF65-F5344CB8AC3E}">
        <p14:creationId xmlns:p14="http://schemas.microsoft.com/office/powerpoint/2010/main" val="177443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Carbon taxes</a:t>
            </a:r>
            <a:endParaRPr lang="en-GB" dirty="0"/>
          </a:p>
        </p:txBody>
      </p:sp>
      <p:pic>
        <p:nvPicPr>
          <p:cNvPr id="4" name="Picture 4" descr="https://thumb1.shutterstock.com/display_pic_with_logo/3147878/406772908/stock-vector-car-emitting-exhaust-fumes-406772908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1485" y="3916392"/>
            <a:ext cx="1224952" cy="52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s://cdn4.iconfinder.com/data/icons/building-1/512/build5-512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6440" y="2976113"/>
            <a:ext cx="769997" cy="76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406770" y="3562709"/>
            <a:ext cx="699053" cy="508960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12" descr="http://blogs-images.forbes.com/stephenpope/files/2010/11/300px-Euro_symbol_black.svg_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8121" y="3519576"/>
            <a:ext cx="672507" cy="67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5078598" y="3562709"/>
            <a:ext cx="699053" cy="508960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 rot="2084617">
            <a:off x="4988186" y="4501239"/>
            <a:ext cx="699053" cy="508960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ight Arrow 9"/>
          <p:cNvSpPr/>
          <p:nvPr/>
        </p:nvSpPr>
        <p:spPr>
          <a:xfrm rot="19515383" flipV="1">
            <a:off x="4988185" y="2624178"/>
            <a:ext cx="699053" cy="508960"/>
          </a:xfrm>
          <a:prstGeom prst="rightArrow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5937329" y="2381708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Compensation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937329" y="3608748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Low-carbon technologies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5937328" y="488897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Poverty alleviation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512147" y="4565807"/>
            <a:ext cx="216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Climate policy</a:t>
            </a:r>
          </a:p>
          <a:p>
            <a:r>
              <a:rPr lang="en-GB" dirty="0" smtClean="0"/>
              <a:t>(e.g. carbon taxes)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3519768" y="4381141"/>
            <a:ext cx="216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Revenues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159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Funding basic needs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8430" y="1658420"/>
            <a:ext cx="7827139" cy="31803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6432" y="4975305"/>
            <a:ext cx="7622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rgbClr val="0067A1"/>
                </a:solidFill>
              </a:rPr>
              <a:t>Example</a:t>
            </a:r>
            <a:r>
              <a:rPr lang="en-GB" sz="1600" dirty="0" smtClean="0">
                <a:solidFill>
                  <a:srgbClr val="0067A1"/>
                </a:solidFill>
              </a:rPr>
              <a:t>: </a:t>
            </a:r>
            <a:r>
              <a:rPr lang="en-GB" sz="1600" dirty="0" smtClean="0"/>
              <a:t>India could raise ~$115 </a:t>
            </a:r>
            <a:r>
              <a:rPr lang="en-GB" sz="1600" dirty="0" err="1" smtClean="0"/>
              <a:t>bn</a:t>
            </a:r>
            <a:r>
              <a:rPr lang="en-GB" sz="1600" dirty="0" smtClean="0"/>
              <a:t> per year from a carbon tax. Just 4% of this could fund universal access to improved sanitation facilities.</a:t>
            </a:r>
            <a:endParaRPr lang="en-GB" sz="1600" dirty="0"/>
          </a:p>
        </p:txBody>
      </p:sp>
      <p:sp>
        <p:nvSpPr>
          <p:cNvPr id="6" name="Rectangle 5"/>
          <p:cNvSpPr/>
          <p:nvPr/>
        </p:nvSpPr>
        <p:spPr>
          <a:xfrm>
            <a:off x="457200" y="6027959"/>
            <a:ext cx="7626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/>
            <a:r>
              <a:rPr lang="en-GB" sz="1200" dirty="0"/>
              <a:t>Jakob M, Chen C, Fuss S, </a:t>
            </a:r>
            <a:r>
              <a:rPr lang="en-GB" sz="1200" dirty="0" err="1"/>
              <a:t>Marxen</a:t>
            </a:r>
            <a:r>
              <a:rPr lang="en-GB" sz="1200" dirty="0"/>
              <a:t> A, Rao N D and Edenhofer O 2016 Carbon Pricing Revenues Could Close Infrastructure Access Gaps </a:t>
            </a:r>
            <a:r>
              <a:rPr lang="en-GB" sz="1200" i="1" dirty="0"/>
              <a:t>World </a:t>
            </a:r>
            <a:r>
              <a:rPr lang="en-GB" sz="1200" i="1" dirty="0" smtClean="0"/>
              <a:t>Development</a:t>
            </a:r>
            <a:r>
              <a:rPr lang="en-GB" sz="1200" dirty="0" smtClean="0"/>
              <a:t> </a:t>
            </a:r>
            <a:r>
              <a:rPr lang="en-GB" sz="1200" dirty="0"/>
              <a:t>(2016</a:t>
            </a:r>
            <a:r>
              <a:rPr lang="en-GB" sz="1200" dirty="0" smtClean="0"/>
              <a:t>)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4023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Climate mitigation policy - scope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2C7FB8"/>
                </a:solidFill>
              </a:rPr>
              <a:t>Climate focused</a:t>
            </a:r>
          </a:p>
          <a:p>
            <a:pPr lvl="1"/>
            <a:r>
              <a:rPr lang="en-GB" dirty="0" smtClean="0"/>
              <a:t>Carbon tax</a:t>
            </a:r>
          </a:p>
          <a:p>
            <a:pPr lvl="1"/>
            <a:r>
              <a:rPr lang="en-GB" dirty="0" smtClean="0"/>
              <a:t>Standards and regulations (e.g. vehicle emissions)</a:t>
            </a:r>
          </a:p>
          <a:p>
            <a:pPr lvl="1"/>
            <a:endParaRPr lang="en-GB" dirty="0" smtClean="0"/>
          </a:p>
          <a:p>
            <a:r>
              <a:rPr lang="en-GB" dirty="0" smtClean="0">
                <a:solidFill>
                  <a:srgbClr val="2C7FB8"/>
                </a:solidFill>
              </a:rPr>
              <a:t>Broader</a:t>
            </a:r>
          </a:p>
          <a:p>
            <a:pPr lvl="1"/>
            <a:r>
              <a:rPr lang="en-GB" dirty="0"/>
              <a:t>Green new </a:t>
            </a:r>
            <a:r>
              <a:rPr lang="en-GB" dirty="0" smtClean="0"/>
              <a:t>deal</a:t>
            </a:r>
          </a:p>
          <a:p>
            <a:pPr lvl="1"/>
            <a:r>
              <a:rPr lang="en-GB" dirty="0" smtClean="0"/>
              <a:t>Ecological tax reform</a:t>
            </a:r>
          </a:p>
          <a:p>
            <a:pPr lvl="1"/>
            <a:r>
              <a:rPr lang="en-GB" dirty="0" smtClean="0"/>
              <a:t>Working time reduction</a:t>
            </a:r>
          </a:p>
          <a:p>
            <a:pPr lvl="1"/>
            <a:r>
              <a:rPr lang="en-GB" dirty="0" smtClean="0"/>
              <a:t>Social consumption (housing, transport, food)</a:t>
            </a:r>
          </a:p>
          <a:p>
            <a:pPr lvl="1"/>
            <a:r>
              <a:rPr lang="en-GB" dirty="0" smtClean="0"/>
              <a:t>Regulate advertising</a:t>
            </a:r>
          </a:p>
          <a:p>
            <a:pPr lvl="1"/>
            <a:r>
              <a:rPr lang="en-GB" dirty="0" smtClean="0"/>
              <a:t>Etc.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86592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Key questions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Should we take a narrow (climate focused) or broad (well-being focus) scope in climate policy?</a:t>
            </a:r>
          </a:p>
          <a:p>
            <a:endParaRPr lang="en-GB" dirty="0" smtClean="0"/>
          </a:p>
          <a:p>
            <a:r>
              <a:rPr lang="en-GB" dirty="0"/>
              <a:t>How do we </a:t>
            </a:r>
            <a:r>
              <a:rPr lang="en-GB" dirty="0" smtClean="0"/>
              <a:t>disable opposing interest groups?</a:t>
            </a:r>
            <a:endParaRPr lang="en-GB" dirty="0"/>
          </a:p>
          <a:p>
            <a:endParaRPr lang="en-GB" dirty="0"/>
          </a:p>
          <a:p>
            <a:r>
              <a:rPr lang="en-GB" dirty="0" smtClean="0"/>
              <a:t>What is the appropriate sequence of policies to build support and momentum?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070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39235"/>
            <a:ext cx="8229600" cy="432942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329004"/>
            <a:ext cx="8229600" cy="990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 spc="-100">
                <a:solidFill>
                  <a:srgbClr val="0067A1"/>
                </a:solidFill>
                <a:latin typeface="+mj-lt"/>
                <a:ea typeface="Caput Bold"/>
                <a:cs typeface="Caput Bold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9pPr>
          </a:lstStyle>
          <a:p>
            <a:r>
              <a:rPr lang="en-GB" sz="2800" dirty="0" smtClean="0"/>
              <a:t>Main claim: well-being theories matter</a:t>
            </a:r>
            <a:endParaRPr lang="en-GB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528320" y="595376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Lamb W F and Steinberger J K 2017 Human well-being and climate change mitigation </a:t>
            </a:r>
            <a:r>
              <a:rPr lang="en-GB" sz="1200" i="1" dirty="0"/>
              <a:t>Wiley </a:t>
            </a:r>
            <a:r>
              <a:rPr lang="en-GB" sz="1200" i="1" dirty="0" err="1"/>
              <a:t>Interdiscip</a:t>
            </a:r>
            <a:r>
              <a:rPr lang="en-GB" sz="1200" i="1" dirty="0"/>
              <a:t>. Rev. </a:t>
            </a:r>
            <a:r>
              <a:rPr lang="en-GB" sz="1200" i="1" dirty="0" err="1"/>
              <a:t>Clim</a:t>
            </a:r>
            <a:r>
              <a:rPr lang="en-GB" sz="1200" i="1" dirty="0"/>
              <a:t>. Chang.</a:t>
            </a:r>
            <a:r>
              <a:rPr lang="en-GB" sz="1200" dirty="0"/>
              <a:t> </a:t>
            </a:r>
            <a:r>
              <a:rPr lang="en-GB" sz="1200" b="1" dirty="0"/>
              <a:t>8</a:t>
            </a:r>
            <a:r>
              <a:rPr lang="en-GB" sz="1200" dirty="0"/>
              <a:t> 1–16</a:t>
            </a:r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63523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72351" y="2037729"/>
            <a:ext cx="73844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000" b="1" spc="-100" dirty="0" smtClean="0">
                <a:solidFill>
                  <a:srgbClr val="0067A1"/>
                </a:solidFill>
                <a:latin typeface="+mj-lt"/>
                <a:ea typeface="Caput Bold"/>
                <a:cs typeface="Caput Bold"/>
              </a:rPr>
              <a:t>Thanks!</a:t>
            </a:r>
            <a:endParaRPr lang="en-GB" sz="2000" b="1" spc="-100" dirty="0">
              <a:solidFill>
                <a:srgbClr val="0067A1"/>
              </a:solidFill>
              <a:latin typeface="+mj-lt"/>
              <a:ea typeface="Caput Bold"/>
              <a:cs typeface="Caput Bold"/>
            </a:endParaRPr>
          </a:p>
        </p:txBody>
      </p:sp>
    </p:spTree>
    <p:extLst>
      <p:ext uri="{BB962C8B-B14F-4D97-AF65-F5344CB8AC3E}">
        <p14:creationId xmlns:p14="http://schemas.microsoft.com/office/powerpoint/2010/main" val="256024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Eudaimonic well-being </a:t>
            </a:r>
            <a:r>
              <a:rPr lang="en-GB" dirty="0" smtClean="0"/>
              <a:t>(4)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endParaRPr lang="en-GB" dirty="0" smtClean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endParaRPr lang="en-GB" dirty="0" smtClean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endParaRPr lang="en-GB" dirty="0" smtClean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endParaRPr lang="en-GB" dirty="0" smtClean="0">
              <a:solidFill>
                <a:srgbClr val="0070C0"/>
              </a:solidFill>
            </a:endParaRPr>
          </a:p>
          <a:p>
            <a:endParaRPr lang="en-GB" dirty="0" smtClean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3569930" y="1926300"/>
            <a:ext cx="1693948" cy="670037"/>
          </a:xfrm>
          <a:prstGeom prst="ellipse">
            <a:avLst/>
          </a:prstGeom>
          <a:solidFill>
            <a:srgbClr val="EDF8B1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>
                <a:solidFill>
                  <a:sysClr val="windowText" lastClr="000000"/>
                </a:solidFill>
              </a:rPr>
              <a:t>Well-being</a:t>
            </a:r>
            <a:endParaRPr lang="en-GB" sz="1400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16654" y="2936817"/>
            <a:ext cx="1446053" cy="514666"/>
          </a:xfrm>
          <a:prstGeom prst="rect">
            <a:avLst/>
          </a:prstGeom>
          <a:solidFill>
            <a:srgbClr val="7FCDBB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Physical health</a:t>
            </a:r>
            <a:endParaRPr lang="en-GB" sz="1400" dirty="0"/>
          </a:p>
        </p:txBody>
      </p:sp>
      <p:sp>
        <p:nvSpPr>
          <p:cNvPr id="6" name="Rectangle 5"/>
          <p:cNvSpPr/>
          <p:nvPr/>
        </p:nvSpPr>
        <p:spPr>
          <a:xfrm>
            <a:off x="3693878" y="3088546"/>
            <a:ext cx="1446053" cy="514666"/>
          </a:xfrm>
          <a:prstGeom prst="rect">
            <a:avLst/>
          </a:prstGeom>
          <a:solidFill>
            <a:srgbClr val="7FCDBB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Mental health</a:t>
            </a:r>
            <a:endParaRPr lang="en-GB" sz="1400" dirty="0"/>
          </a:p>
        </p:txBody>
      </p:sp>
      <p:sp>
        <p:nvSpPr>
          <p:cNvPr id="7" name="Rectangle 6"/>
          <p:cNvSpPr/>
          <p:nvPr/>
        </p:nvSpPr>
        <p:spPr>
          <a:xfrm>
            <a:off x="5447863" y="2978092"/>
            <a:ext cx="1446053" cy="514666"/>
          </a:xfrm>
          <a:prstGeom prst="rect">
            <a:avLst/>
          </a:prstGeom>
          <a:solidFill>
            <a:srgbClr val="7FCDBB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Autonomy</a:t>
            </a:r>
            <a:endParaRPr lang="en-GB" sz="1400" dirty="0"/>
          </a:p>
        </p:txBody>
      </p:sp>
      <p:sp>
        <p:nvSpPr>
          <p:cNvPr id="8" name="Rectangle 7"/>
          <p:cNvSpPr/>
          <p:nvPr/>
        </p:nvSpPr>
        <p:spPr>
          <a:xfrm>
            <a:off x="1116804" y="4102342"/>
            <a:ext cx="1347929" cy="504955"/>
          </a:xfrm>
          <a:prstGeom prst="rect">
            <a:avLst/>
          </a:prstGeom>
          <a:solidFill>
            <a:srgbClr val="1D91C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Safe environment</a:t>
            </a:r>
            <a:endParaRPr lang="en-GB" sz="1400" dirty="0"/>
          </a:p>
        </p:txBody>
      </p:sp>
      <p:sp>
        <p:nvSpPr>
          <p:cNvPr id="9" name="Rectangle 8"/>
          <p:cNvSpPr/>
          <p:nvPr/>
        </p:nvSpPr>
        <p:spPr>
          <a:xfrm>
            <a:off x="1965716" y="4941103"/>
            <a:ext cx="1347929" cy="504955"/>
          </a:xfrm>
          <a:prstGeom prst="rect">
            <a:avLst/>
          </a:prstGeom>
          <a:solidFill>
            <a:srgbClr val="1D91C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Food &amp; water</a:t>
            </a:r>
            <a:endParaRPr lang="en-GB" sz="1400" dirty="0"/>
          </a:p>
        </p:txBody>
      </p:sp>
      <p:sp>
        <p:nvSpPr>
          <p:cNvPr id="10" name="Rectangle 9"/>
          <p:cNvSpPr/>
          <p:nvPr/>
        </p:nvSpPr>
        <p:spPr>
          <a:xfrm>
            <a:off x="2867883" y="4102343"/>
            <a:ext cx="1347929" cy="504955"/>
          </a:xfrm>
          <a:prstGeom prst="rect">
            <a:avLst/>
          </a:prstGeom>
          <a:solidFill>
            <a:srgbClr val="1D91C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Healthcare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42940" y="4921679"/>
            <a:ext cx="1347929" cy="504955"/>
          </a:xfrm>
          <a:prstGeom prst="rect">
            <a:avLst/>
          </a:prstGeom>
          <a:solidFill>
            <a:srgbClr val="1D91C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Childhood security</a:t>
            </a:r>
            <a:endParaRPr lang="en-GB" sz="1400" dirty="0"/>
          </a:p>
        </p:txBody>
      </p:sp>
      <p:sp>
        <p:nvSpPr>
          <p:cNvPr id="12" name="Rectangle 11"/>
          <p:cNvSpPr/>
          <p:nvPr/>
        </p:nvSpPr>
        <p:spPr>
          <a:xfrm>
            <a:off x="4618963" y="4102343"/>
            <a:ext cx="1347929" cy="504955"/>
          </a:xfrm>
          <a:prstGeom prst="rect">
            <a:avLst/>
          </a:prstGeom>
          <a:solidFill>
            <a:srgbClr val="1D91C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Relationships</a:t>
            </a:r>
            <a:endParaRPr lang="en-GB" sz="1400" dirty="0"/>
          </a:p>
        </p:txBody>
      </p:sp>
      <p:sp>
        <p:nvSpPr>
          <p:cNvPr id="13" name="Rectangle 12"/>
          <p:cNvSpPr/>
          <p:nvPr/>
        </p:nvSpPr>
        <p:spPr>
          <a:xfrm>
            <a:off x="5496925" y="4921680"/>
            <a:ext cx="1347929" cy="504955"/>
          </a:xfrm>
          <a:prstGeom prst="rect">
            <a:avLst/>
          </a:prstGeom>
          <a:solidFill>
            <a:srgbClr val="1D91C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Economic security</a:t>
            </a:r>
            <a:endParaRPr lang="en-GB" sz="1400" dirty="0"/>
          </a:p>
        </p:txBody>
      </p:sp>
      <p:sp>
        <p:nvSpPr>
          <p:cNvPr id="14" name="Rectangle 13"/>
          <p:cNvSpPr/>
          <p:nvPr/>
        </p:nvSpPr>
        <p:spPr>
          <a:xfrm>
            <a:off x="6370042" y="4104769"/>
            <a:ext cx="1347929" cy="504955"/>
          </a:xfrm>
          <a:prstGeom prst="rect">
            <a:avLst/>
          </a:prstGeom>
          <a:solidFill>
            <a:srgbClr val="1D91C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 smtClean="0"/>
              <a:t>Education</a:t>
            </a:r>
            <a:endParaRPr lang="en-GB" sz="1400" dirty="0"/>
          </a:p>
        </p:txBody>
      </p:sp>
      <p:cxnSp>
        <p:nvCxnSpPr>
          <p:cNvPr id="16" name="Straight Connector 15"/>
          <p:cNvCxnSpPr>
            <a:stCxn id="5" idx="2"/>
            <a:endCxn id="8" idx="0"/>
          </p:cNvCxnSpPr>
          <p:nvPr/>
        </p:nvCxnSpPr>
        <p:spPr>
          <a:xfrm flipH="1">
            <a:off x="1790768" y="3451484"/>
            <a:ext cx="848912" cy="65085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5" idx="2"/>
            <a:endCxn id="9" idx="0"/>
          </p:cNvCxnSpPr>
          <p:nvPr/>
        </p:nvCxnSpPr>
        <p:spPr>
          <a:xfrm>
            <a:off x="2639680" y="3451484"/>
            <a:ext cx="0" cy="148961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5" idx="2"/>
            <a:endCxn id="10" idx="0"/>
          </p:cNvCxnSpPr>
          <p:nvPr/>
        </p:nvCxnSpPr>
        <p:spPr>
          <a:xfrm>
            <a:off x="2639680" y="3451484"/>
            <a:ext cx="902167" cy="65085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0" idx="0"/>
            <a:endCxn id="6" idx="2"/>
          </p:cNvCxnSpPr>
          <p:nvPr/>
        </p:nvCxnSpPr>
        <p:spPr>
          <a:xfrm flipV="1">
            <a:off x="3541848" y="3603212"/>
            <a:ext cx="875057" cy="49913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6" idx="2"/>
            <a:endCxn id="11" idx="0"/>
          </p:cNvCxnSpPr>
          <p:nvPr/>
        </p:nvCxnSpPr>
        <p:spPr>
          <a:xfrm>
            <a:off x="4416905" y="3603212"/>
            <a:ext cx="0" cy="131846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2" idx="0"/>
            <a:endCxn id="6" idx="2"/>
          </p:cNvCxnSpPr>
          <p:nvPr/>
        </p:nvCxnSpPr>
        <p:spPr>
          <a:xfrm flipH="1" flipV="1">
            <a:off x="4416905" y="3603212"/>
            <a:ext cx="876023" cy="49913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3" idx="0"/>
            <a:endCxn id="7" idx="2"/>
          </p:cNvCxnSpPr>
          <p:nvPr/>
        </p:nvCxnSpPr>
        <p:spPr>
          <a:xfrm flipV="1">
            <a:off x="6170889" y="3492758"/>
            <a:ext cx="0" cy="142892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4" idx="0"/>
            <a:endCxn id="7" idx="2"/>
          </p:cNvCxnSpPr>
          <p:nvPr/>
        </p:nvCxnSpPr>
        <p:spPr>
          <a:xfrm flipH="1" flipV="1">
            <a:off x="6170889" y="3492758"/>
            <a:ext cx="873117" cy="61201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4" idx="3"/>
            <a:endCxn id="5" idx="0"/>
          </p:cNvCxnSpPr>
          <p:nvPr/>
        </p:nvCxnSpPr>
        <p:spPr>
          <a:xfrm flipH="1">
            <a:off x="2639680" y="2498212"/>
            <a:ext cx="1178323" cy="43860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" idx="4"/>
            <a:endCxn id="6" idx="0"/>
          </p:cNvCxnSpPr>
          <p:nvPr/>
        </p:nvCxnSpPr>
        <p:spPr>
          <a:xfrm>
            <a:off x="4416905" y="2596337"/>
            <a:ext cx="0" cy="49220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" idx="5"/>
            <a:endCxn id="7" idx="0"/>
          </p:cNvCxnSpPr>
          <p:nvPr/>
        </p:nvCxnSpPr>
        <p:spPr>
          <a:xfrm>
            <a:off x="5015805" y="2498212"/>
            <a:ext cx="1155084" cy="47988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017247" y="6018938"/>
            <a:ext cx="78166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GB" sz="1200" dirty="0"/>
              <a:t>Doyal, L., &amp; Gough, I. (1991). </a:t>
            </a:r>
            <a:r>
              <a:rPr lang="en-GB" sz="1200" i="1" dirty="0"/>
              <a:t>A Theory of Human Need</a:t>
            </a:r>
            <a:r>
              <a:rPr lang="en-GB" sz="1200" dirty="0"/>
              <a:t>. London: Macmillan.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0976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en-GB" sz="2400" dirty="0" smtClean="0"/>
              <a:t>Linking </a:t>
            </a:r>
            <a:r>
              <a:rPr lang="en-GB" sz="2400" dirty="0"/>
              <a:t>human need satisfaction and </a:t>
            </a:r>
            <a:r>
              <a:rPr lang="en-GB" sz="2400" dirty="0" smtClean="0"/>
              <a:t>GHG emissions</a:t>
            </a:r>
            <a:endParaRPr lang="en-GB" sz="24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745101" y="2209800"/>
            <a:ext cx="7582470" cy="2366394"/>
            <a:chOff x="539750" y="1931232"/>
            <a:chExt cx="8223250" cy="2505880"/>
          </a:xfrm>
        </p:grpSpPr>
        <p:sp>
          <p:nvSpPr>
            <p:cNvPr id="23" name="Rounded Rectangle 22"/>
            <p:cNvSpPr/>
            <p:nvPr/>
          </p:nvSpPr>
          <p:spPr>
            <a:xfrm>
              <a:off x="5594351" y="1931232"/>
              <a:ext cx="3168649" cy="2505880"/>
            </a:xfrm>
            <a:prstGeom prst="roundRect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tIns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SOCIAL OUTCOMES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7348451" y="2487499"/>
              <a:ext cx="1217699" cy="1799973"/>
            </a:xfrm>
            <a:prstGeom prst="round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36000" rIns="3600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Human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Well-being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Life satisfaction,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Health,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…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5764514" y="2487499"/>
              <a:ext cx="1260175" cy="1799973"/>
            </a:xfrm>
            <a:prstGeom prst="round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36000" rIns="3600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Need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Satisfiers</a:t>
              </a:r>
              <a:endParaRPr kumimoji="0" lang="en-GB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Food,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Clean </a:t>
              </a: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water,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Income,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Education,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Relationships,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Equality,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Employment,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…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39750" y="1931232"/>
              <a:ext cx="3095625" cy="2505879"/>
            </a:xfrm>
            <a:prstGeom prst="roundRect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tIns="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BIOPHYSICAL RESOURCE USE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2317748" y="2487499"/>
              <a:ext cx="1154113" cy="1799973"/>
            </a:xfrm>
            <a:prstGeom prst="round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36000" rIns="3600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Natural Resources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Energy,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Water,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Materials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Land,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…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03262" y="2487499"/>
              <a:ext cx="1287461" cy="1799973"/>
            </a:xfrm>
            <a:prstGeom prst="round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36000" rIns="3600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Planetary Processes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Carbon </a:t>
              </a: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cycle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Hydrological </a:t>
              </a: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cycle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Biogeochemical cycles,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Land-system change,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…</a:t>
              </a:r>
            </a:p>
          </p:txBody>
        </p:sp>
        <p:cxnSp>
          <p:nvCxnSpPr>
            <p:cNvPr id="29" name="Straight Arrow Connector 28"/>
            <p:cNvCxnSpPr>
              <a:stCxn id="28" idx="3"/>
              <a:endCxn id="27" idx="1"/>
            </p:cNvCxnSpPr>
            <p:nvPr/>
          </p:nvCxnSpPr>
          <p:spPr>
            <a:xfrm>
              <a:off x="1990724" y="3387486"/>
              <a:ext cx="327025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sp>
          <p:nvSpPr>
            <p:cNvPr id="30" name="Rounded Rectangle 29"/>
            <p:cNvSpPr/>
            <p:nvPr/>
          </p:nvSpPr>
          <p:spPr bwMode="auto">
            <a:xfrm>
              <a:off x="3779838" y="1931232"/>
              <a:ext cx="1655762" cy="2505879"/>
            </a:xfrm>
            <a:prstGeom prst="roundRect">
              <a:avLst/>
            </a:prstGeom>
            <a:gradFill rotWithShape="1">
              <a:gsLst>
                <a:gs pos="0">
                  <a:srgbClr val="F79646">
                    <a:tint val="50000"/>
                    <a:satMod val="300000"/>
                  </a:srgbClr>
                </a:gs>
                <a:gs pos="35000">
                  <a:srgbClr val="F79646">
                    <a:tint val="37000"/>
                    <a:satMod val="300000"/>
                  </a:srgbClr>
                </a:gs>
                <a:gs pos="100000">
                  <a:srgbClr val="F79646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F7964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PROVISIONING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SYSTEMS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3959137" y="2487501"/>
              <a:ext cx="1298662" cy="1799972"/>
            </a:xfrm>
            <a:prstGeom prst="round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lIns="36000" rIns="36000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Physical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: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Infrastructure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, </a:t>
              </a: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Technology,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Manufacturing,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…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Social: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Government, Communities,  Markets,</a:t>
              </a:r>
              <a:endParaRPr kumimoji="0" lang="en-GB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…</a:t>
              </a:r>
            </a:p>
          </p:txBody>
        </p:sp>
        <p:cxnSp>
          <p:nvCxnSpPr>
            <p:cNvPr id="32" name="Straight Arrow Connector 31"/>
            <p:cNvCxnSpPr>
              <a:stCxn id="27" idx="3"/>
              <a:endCxn id="31" idx="1"/>
            </p:cNvCxnSpPr>
            <p:nvPr/>
          </p:nvCxnSpPr>
          <p:spPr bwMode="auto">
            <a:xfrm>
              <a:off x="3471861" y="3387486"/>
              <a:ext cx="487276" cy="2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33" name="Straight Arrow Connector 32"/>
            <p:cNvCxnSpPr>
              <a:stCxn id="31" idx="3"/>
              <a:endCxn id="25" idx="1"/>
            </p:cNvCxnSpPr>
            <p:nvPr/>
          </p:nvCxnSpPr>
          <p:spPr bwMode="auto">
            <a:xfrm flipV="1">
              <a:off x="5257799" y="3387486"/>
              <a:ext cx="506715" cy="2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sm"/>
              <a:tailEnd type="arrow" w="med" len="sm"/>
            </a:ln>
            <a:effectLst/>
          </p:spPr>
        </p:cxnSp>
        <p:cxnSp>
          <p:nvCxnSpPr>
            <p:cNvPr id="34" name="Straight Arrow Connector 33"/>
            <p:cNvCxnSpPr>
              <a:stCxn id="25" idx="3"/>
              <a:endCxn id="24" idx="1"/>
            </p:cNvCxnSpPr>
            <p:nvPr/>
          </p:nvCxnSpPr>
          <p:spPr>
            <a:xfrm>
              <a:off x="7024690" y="3387486"/>
              <a:ext cx="323761" cy="0"/>
            </a:xfrm>
            <a:prstGeom prst="straightConnector1">
              <a:avLst/>
            </a:prstGeom>
            <a:noFill/>
            <a:ln w="15875" cap="flat" cmpd="sng" algn="ctr">
              <a:solidFill>
                <a:sysClr val="windowText" lastClr="000000"/>
              </a:solidFill>
              <a:prstDash val="solid"/>
              <a:headEnd type="arrow" w="med" len="sm"/>
              <a:tailEnd type="arrow" w="med" len="sm"/>
            </a:ln>
            <a:effectLst/>
          </p:spPr>
        </p:cxnSp>
      </p:grpSp>
      <p:grpSp>
        <p:nvGrpSpPr>
          <p:cNvPr id="3" name="Group 2"/>
          <p:cNvGrpSpPr/>
          <p:nvPr/>
        </p:nvGrpSpPr>
        <p:grpSpPr>
          <a:xfrm>
            <a:off x="2895599" y="4724400"/>
            <a:ext cx="3222172" cy="587829"/>
            <a:chOff x="2895599" y="4724400"/>
            <a:chExt cx="3222172" cy="587829"/>
          </a:xfrm>
        </p:grpSpPr>
        <p:cxnSp>
          <p:nvCxnSpPr>
            <p:cNvPr id="36" name="Straight Arrow Connector 35"/>
            <p:cNvCxnSpPr/>
            <p:nvPr/>
          </p:nvCxnSpPr>
          <p:spPr>
            <a:xfrm flipV="1">
              <a:off x="6117771" y="4724400"/>
              <a:ext cx="0" cy="5878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2895599" y="4724400"/>
              <a:ext cx="0" cy="58782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895599" y="5312229"/>
              <a:ext cx="322217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>
            <a:off x="816429" y="6096000"/>
            <a:ext cx="777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O’Neill D W, Fanning A L, Lamb W F and Steinberger J K 2018 A good life for all within planetary boundaries </a:t>
            </a:r>
            <a:r>
              <a:rPr lang="en-GB" sz="1200" i="1" dirty="0"/>
              <a:t>Nat. Sustain</a:t>
            </a:r>
            <a:r>
              <a:rPr lang="en-GB" sz="1200" i="1" dirty="0" smtClean="0"/>
              <a:t>.</a:t>
            </a:r>
          </a:p>
          <a:p>
            <a:endParaRPr lang="en-GB" sz="1200" dirty="0" smtClean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423315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Paternalism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67A1"/>
                </a:solidFill>
                <a:latin typeface="Caput" panose="020B0503030403020204" pitchFamily="34" charset="0"/>
              </a:rPr>
              <a:t>Version 1</a:t>
            </a:r>
          </a:p>
          <a:p>
            <a:pPr marL="0" indent="0">
              <a:buNone/>
            </a:pPr>
            <a:r>
              <a:rPr lang="en-US" b="1" dirty="0">
                <a:latin typeface="Caput" panose="020B0503030403020204" pitchFamily="34" charset="0"/>
              </a:rPr>
              <a:t>Argument</a:t>
            </a:r>
            <a:r>
              <a:rPr lang="en-US" dirty="0">
                <a:latin typeface="Caput" panose="020B0503030403020204" pitchFamily="34" charset="0"/>
              </a:rPr>
              <a:t>: It is not the role of scientists/policy makers to decide what people want/need. Consumer/individual sovereignty should be the priority.</a:t>
            </a:r>
          </a:p>
          <a:p>
            <a:pPr marL="0" indent="0">
              <a:buNone/>
            </a:pPr>
            <a:r>
              <a:rPr lang="en-US" b="1" dirty="0">
                <a:latin typeface="Caput" panose="020B0503030403020204" pitchFamily="34" charset="0"/>
              </a:rPr>
              <a:t>Response</a:t>
            </a:r>
            <a:r>
              <a:rPr lang="en-US" dirty="0">
                <a:latin typeface="Caput" panose="020B0503030403020204" pitchFamily="34" charset="0"/>
              </a:rPr>
              <a:t>: Needs can be separated from satisfiers (Nussbaum, Sen, Gough). Needs are universal, satisfiers are individual/cultural.</a:t>
            </a:r>
          </a:p>
          <a:p>
            <a:pPr marL="0" indent="0">
              <a:buNone/>
            </a:pPr>
            <a:r>
              <a:rPr lang="en-US" b="1" dirty="0">
                <a:latin typeface="Caput" panose="020B0503030403020204" pitchFamily="34" charset="0"/>
              </a:rPr>
              <a:t>Counterfactual</a:t>
            </a:r>
            <a:r>
              <a:rPr lang="en-US" dirty="0">
                <a:latin typeface="Caput" panose="020B0503030403020204" pitchFamily="34" charset="0"/>
              </a:rPr>
              <a:t>: Consumer sovereignty is influenced by a constellation of media, corporate and political power. Not choosing to define human well-being using scientific, procedural and democratic means allows powerful interests to do so instead – to their own benefit (Marx: “The ideas of the ruling class are in every epoch the ruling ideas”).</a:t>
            </a:r>
          </a:p>
          <a:p>
            <a:pPr marL="0" indent="0">
              <a:buNone/>
            </a:pPr>
            <a:endParaRPr lang="en-US" dirty="0">
              <a:latin typeface="Caput" panose="020B0503030403020204" pitchFamily="34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67A1"/>
                </a:solidFill>
                <a:latin typeface="Caput" panose="020B0503030403020204" pitchFamily="34" charset="0"/>
              </a:rPr>
              <a:t>Version 2</a:t>
            </a:r>
          </a:p>
          <a:p>
            <a:pPr marL="0" indent="0">
              <a:buNone/>
            </a:pPr>
            <a:r>
              <a:rPr lang="en-US" b="1" dirty="0">
                <a:latin typeface="Caput" panose="020B0503030403020204" pitchFamily="34" charset="0"/>
              </a:rPr>
              <a:t>Argument</a:t>
            </a:r>
            <a:r>
              <a:rPr lang="en-US" dirty="0">
                <a:latin typeface="Caput" panose="020B0503030403020204" pitchFamily="34" charset="0"/>
              </a:rPr>
              <a:t>: Needs are relative, historical and socially constructed; humans cannot converge on a set of universal objective goals.</a:t>
            </a:r>
          </a:p>
          <a:p>
            <a:pPr marL="0" indent="0">
              <a:buNone/>
            </a:pPr>
            <a:r>
              <a:rPr lang="en-US" b="1" dirty="0">
                <a:latin typeface="Caput" panose="020B0503030403020204" pitchFamily="34" charset="0"/>
              </a:rPr>
              <a:t>Response:</a:t>
            </a:r>
            <a:r>
              <a:rPr lang="en-US" dirty="0">
                <a:latin typeface="Caput" panose="020B0503030403020204" pitchFamily="34" charset="0"/>
              </a:rPr>
              <a:t> Rawls disagrees (veil of ignorance). </a:t>
            </a:r>
          </a:p>
          <a:p>
            <a:pPr marL="0" indent="0">
              <a:buNone/>
            </a:pPr>
            <a:r>
              <a:rPr lang="en-US" b="1" dirty="0">
                <a:latin typeface="Caput" panose="020B0503030403020204" pitchFamily="34" charset="0"/>
              </a:rPr>
              <a:t>Counterfactual</a:t>
            </a:r>
            <a:r>
              <a:rPr lang="en-US" dirty="0">
                <a:latin typeface="Caput" panose="020B0503030403020204" pitchFamily="34" charset="0"/>
              </a:rPr>
              <a:t>: It is impossible for humans to agree on any goals of collective and common interest.</a:t>
            </a:r>
          </a:p>
          <a:p>
            <a:pPr marL="0" indent="0">
              <a:buNone/>
            </a:pPr>
            <a:r>
              <a:rPr lang="en-US" dirty="0">
                <a:latin typeface="Caput" panose="020B0503030403020204" pitchFamily="34" charset="0"/>
              </a:rPr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9948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Observational trend in global temperature change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620000" y="6538530"/>
            <a:ext cx="1066800" cy="329184"/>
          </a:xfrm>
          <a:prstGeom prst="rect">
            <a:avLst/>
          </a:prstGeom>
        </p:spPr>
        <p:txBody>
          <a:bodyPr/>
          <a:lstStyle/>
          <a:p>
            <a:fld id="{0CFEC368-1D7A-4F81-ABF6-AE0E36BAF64C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4098" name="Picture 2" descr="http://www.skepticalscience.com/graphics/Various_Temp_5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981" y="1816827"/>
            <a:ext cx="5115503" cy="383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724489" y="4497558"/>
            <a:ext cx="276888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GB" sz="1200" b="1" dirty="0" smtClean="0">
                <a:solidFill>
                  <a:srgbClr val="0067A1"/>
                </a:solidFill>
              </a:rPr>
              <a:t>Temperature trends are compiled from multiple sources: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b="1" dirty="0" smtClean="0"/>
              <a:t>Surface thermometers </a:t>
            </a:r>
            <a:r>
              <a:rPr lang="en-GB" sz="1200" dirty="0" smtClean="0"/>
              <a:t>(</a:t>
            </a:r>
            <a:r>
              <a:rPr lang="en-GB" sz="1200" dirty="0"/>
              <a:t>NASA GISS, NOAA, and </a:t>
            </a:r>
            <a:r>
              <a:rPr lang="en-GB" sz="1200" dirty="0" err="1" smtClean="0"/>
              <a:t>HadCRUT</a:t>
            </a:r>
            <a:r>
              <a:rPr lang="en-GB" sz="1200" dirty="0" smtClean="0"/>
              <a:t>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b="1" dirty="0" smtClean="0"/>
              <a:t>Satellite data </a:t>
            </a:r>
            <a:r>
              <a:rPr lang="en-GB" sz="1200" dirty="0" smtClean="0"/>
              <a:t>(RSS, UAH)</a:t>
            </a:r>
          </a:p>
          <a:p>
            <a:pPr marL="171450" indent="-1714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200" b="1" dirty="0" smtClean="0"/>
              <a:t>Composite data </a:t>
            </a:r>
            <a:r>
              <a:rPr lang="en-GB" sz="1200" dirty="0" smtClean="0"/>
              <a:t>from stations, aircraft</a:t>
            </a:r>
            <a:r>
              <a:rPr lang="en-GB" sz="1200" dirty="0"/>
              <a:t>, </a:t>
            </a:r>
            <a:r>
              <a:rPr lang="en-GB" sz="1200" dirty="0" smtClean="0"/>
              <a:t>radiosonde, </a:t>
            </a:r>
            <a:r>
              <a:rPr lang="en-GB" sz="1200" dirty="0" err="1" smtClean="0"/>
              <a:t>bouys</a:t>
            </a:r>
            <a:r>
              <a:rPr lang="en-GB" sz="1200" dirty="0" smtClean="0"/>
              <a:t> &amp; ships (NCEP, ERA)</a:t>
            </a:r>
            <a:endParaRPr lang="en-GB" sz="1200" dirty="0"/>
          </a:p>
        </p:txBody>
      </p:sp>
      <p:pic>
        <p:nvPicPr>
          <p:cNvPr id="1026" name="Picture 2" descr="http://www.climate-lab-book.ac.uk/files/2016/05/spiral_optimized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083" y="1816827"/>
            <a:ext cx="2384398" cy="2565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95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GB" dirty="0" smtClean="0"/>
              <a:t>Contested </a:t>
            </a:r>
            <a:r>
              <a:rPr lang="en-GB" dirty="0"/>
              <a:t>definitions and terminology</a:t>
            </a:r>
            <a:endParaRPr lang="de-DE" dirty="0">
              <a:ea typeface="+mj-ea"/>
            </a:endParaRPr>
          </a:p>
        </p:txBody>
      </p:sp>
      <p:sp>
        <p:nvSpPr>
          <p:cNvPr id="9219" name="Inhaltsplatzhalter 2"/>
          <p:cNvSpPr>
            <a:spLocks noGrp="1"/>
          </p:cNvSpPr>
          <p:nvPr>
            <p:ph idx="1"/>
          </p:nvPr>
        </p:nvSpPr>
        <p:spPr>
          <a:xfrm>
            <a:off x="1251856" y="1600200"/>
            <a:ext cx="7434943" cy="4876800"/>
          </a:xfrm>
        </p:spPr>
        <p:txBody>
          <a:bodyPr/>
          <a:lstStyle/>
          <a:p>
            <a:pPr eaLnBrk="1" hangingPunct="1"/>
            <a:endParaRPr lang="de-DE" altLang="de-DE" sz="1600" dirty="0" smtClean="0"/>
          </a:p>
          <a:p>
            <a:pPr eaLnBrk="1" hangingPunct="1"/>
            <a:endParaRPr lang="de-DE" altLang="de-DE" dirty="0"/>
          </a:p>
          <a:p>
            <a:pPr marL="0" indent="0">
              <a:buNone/>
            </a:pPr>
            <a:r>
              <a:rPr lang="de-DE" altLang="de-DE" sz="1600" dirty="0" smtClean="0"/>
              <a:t>Well-</a:t>
            </a:r>
            <a:r>
              <a:rPr lang="de-DE" altLang="de-DE" sz="1600" dirty="0" err="1" smtClean="0"/>
              <a:t>being</a:t>
            </a:r>
            <a:r>
              <a:rPr lang="de-DE" altLang="de-DE" sz="1600" dirty="0"/>
              <a:t>	</a:t>
            </a:r>
            <a:r>
              <a:rPr lang="de-DE" altLang="de-DE" sz="1600" dirty="0" smtClean="0"/>
              <a:t>			Environmental </a:t>
            </a:r>
            <a:r>
              <a:rPr lang="de-DE" altLang="de-DE" sz="1600" dirty="0" err="1" smtClean="0"/>
              <a:t>sciences</a:t>
            </a:r>
            <a:endParaRPr lang="de-DE" altLang="de-DE" sz="1600" dirty="0" smtClean="0"/>
          </a:p>
          <a:p>
            <a:pPr marL="0" indent="0" eaLnBrk="1" hangingPunct="1">
              <a:buNone/>
            </a:pPr>
            <a:r>
              <a:rPr lang="de-DE" altLang="de-DE" sz="1600" dirty="0" err="1" smtClean="0"/>
              <a:t>Welfare</a:t>
            </a:r>
            <a:r>
              <a:rPr lang="de-DE" altLang="de-DE" sz="1600" dirty="0" smtClean="0"/>
              <a:t>				Economics</a:t>
            </a:r>
          </a:p>
          <a:p>
            <a:pPr marL="0" indent="0" eaLnBrk="1" hangingPunct="1">
              <a:buNone/>
            </a:pPr>
            <a:r>
              <a:rPr lang="de-DE" altLang="de-DE" sz="1600" dirty="0" smtClean="0"/>
              <a:t>Basic </a:t>
            </a:r>
            <a:r>
              <a:rPr lang="de-DE" altLang="de-DE" sz="1600" dirty="0" err="1" smtClean="0"/>
              <a:t>needs</a:t>
            </a:r>
            <a:r>
              <a:rPr lang="de-DE" altLang="de-DE" sz="1600" dirty="0" smtClean="0"/>
              <a:t>			Development </a:t>
            </a:r>
            <a:r>
              <a:rPr lang="de-DE" altLang="de-DE" sz="1600" dirty="0" err="1" smtClean="0"/>
              <a:t>studies</a:t>
            </a:r>
            <a:endParaRPr lang="de-DE" altLang="de-DE" sz="1600" dirty="0" smtClean="0"/>
          </a:p>
          <a:p>
            <a:pPr marL="0" indent="0">
              <a:buNone/>
            </a:pPr>
            <a:r>
              <a:rPr lang="de-DE" altLang="de-DE" sz="1600" dirty="0" smtClean="0"/>
              <a:t>Human </a:t>
            </a:r>
            <a:r>
              <a:rPr lang="de-DE" altLang="de-DE" sz="1600" dirty="0" err="1" smtClean="0"/>
              <a:t>development</a:t>
            </a:r>
            <a:r>
              <a:rPr lang="de-DE" altLang="de-DE" sz="1600" dirty="0" smtClean="0"/>
              <a:t>			Development </a:t>
            </a:r>
            <a:r>
              <a:rPr lang="de-DE" altLang="de-DE" sz="1600" dirty="0" err="1"/>
              <a:t>studies</a:t>
            </a:r>
            <a:endParaRPr lang="de-DE" altLang="de-DE" sz="1600" dirty="0"/>
          </a:p>
          <a:p>
            <a:pPr marL="0" indent="0" eaLnBrk="1" hangingPunct="1">
              <a:buNone/>
            </a:pPr>
            <a:r>
              <a:rPr lang="de-DE" altLang="de-DE" sz="1600" dirty="0" smtClean="0"/>
              <a:t>Quality </a:t>
            </a:r>
            <a:r>
              <a:rPr lang="de-DE" altLang="de-DE" sz="1600" dirty="0" err="1" smtClean="0"/>
              <a:t>of</a:t>
            </a:r>
            <a:r>
              <a:rPr lang="de-DE" altLang="de-DE" sz="1600" dirty="0" smtClean="0"/>
              <a:t> </a:t>
            </a:r>
            <a:r>
              <a:rPr lang="de-DE" altLang="de-DE" sz="1600" dirty="0" err="1" smtClean="0"/>
              <a:t>life</a:t>
            </a:r>
            <a:r>
              <a:rPr lang="de-DE" altLang="de-DE" sz="1600" dirty="0" smtClean="0"/>
              <a:t>			</a:t>
            </a:r>
            <a:r>
              <a:rPr lang="de-DE" altLang="de-DE" sz="1600" dirty="0" err="1" smtClean="0"/>
              <a:t>Health</a:t>
            </a:r>
            <a:r>
              <a:rPr lang="de-DE" altLang="de-DE" sz="1600" dirty="0" smtClean="0"/>
              <a:t> </a:t>
            </a:r>
            <a:r>
              <a:rPr lang="de-DE" altLang="de-DE" sz="1600" dirty="0" err="1" smtClean="0"/>
              <a:t>sciences</a:t>
            </a:r>
            <a:endParaRPr lang="de-DE" altLang="de-DE" sz="1600" dirty="0" smtClean="0"/>
          </a:p>
          <a:p>
            <a:pPr marL="0" indent="0" eaLnBrk="1" hangingPunct="1">
              <a:buNone/>
            </a:pPr>
            <a:r>
              <a:rPr lang="de-DE" altLang="de-DE" sz="1600" dirty="0" smtClean="0"/>
              <a:t>Life </a:t>
            </a:r>
            <a:r>
              <a:rPr lang="de-DE" altLang="de-DE" sz="1600" dirty="0" err="1" smtClean="0"/>
              <a:t>satisfaction</a:t>
            </a:r>
            <a:r>
              <a:rPr lang="de-DE" altLang="de-DE" sz="1600" dirty="0" smtClean="0"/>
              <a:t>			</a:t>
            </a:r>
            <a:r>
              <a:rPr lang="de-DE" altLang="de-DE" sz="1600" dirty="0" err="1" smtClean="0"/>
              <a:t>Social</a:t>
            </a:r>
            <a:r>
              <a:rPr lang="de-DE" altLang="de-DE" sz="1600" dirty="0" smtClean="0"/>
              <a:t> </a:t>
            </a:r>
            <a:r>
              <a:rPr lang="de-DE" altLang="de-DE" sz="1600" dirty="0" err="1" smtClean="0"/>
              <a:t>psychology</a:t>
            </a:r>
            <a:endParaRPr lang="de-DE" altLang="de-DE" sz="1600" dirty="0" smtClean="0"/>
          </a:p>
          <a:p>
            <a:pPr marL="0" indent="0" eaLnBrk="1" hangingPunct="1">
              <a:buNone/>
            </a:pPr>
            <a:r>
              <a:rPr lang="de-DE" altLang="de-DE" sz="1600" dirty="0" err="1" smtClean="0"/>
              <a:t>Happiness</a:t>
            </a:r>
            <a:r>
              <a:rPr lang="de-DE" altLang="de-DE" sz="1600" dirty="0" smtClean="0"/>
              <a:t>				Economics / </a:t>
            </a:r>
            <a:r>
              <a:rPr lang="de-DE" altLang="de-DE" sz="1600" dirty="0" err="1" smtClean="0"/>
              <a:t>psychology</a:t>
            </a:r>
            <a:endParaRPr lang="de-DE" altLang="de-DE" sz="1600" dirty="0" smtClean="0"/>
          </a:p>
        </p:txBody>
      </p:sp>
      <p:sp>
        <p:nvSpPr>
          <p:cNvPr id="13" name="Left-Right Arrow 12"/>
          <p:cNvSpPr/>
          <p:nvPr/>
        </p:nvSpPr>
        <p:spPr>
          <a:xfrm>
            <a:off x="3647189" y="3003368"/>
            <a:ext cx="604837" cy="338138"/>
          </a:xfrm>
          <a:prstGeom prst="leftRightArrow">
            <a:avLst/>
          </a:prstGeom>
          <a:solidFill>
            <a:schemeClr val="bg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Theoretical categorisation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 smtClean="0"/>
              <a:t>Preference satisfaction / utility</a:t>
            </a:r>
          </a:p>
          <a:p>
            <a:r>
              <a:rPr lang="en-GB" sz="1600" dirty="0" smtClean="0"/>
              <a:t>Hedonic well-being</a:t>
            </a:r>
          </a:p>
          <a:p>
            <a:r>
              <a:rPr lang="en-GB" sz="1600" dirty="0" smtClean="0"/>
              <a:t>Eudaimonic well-being</a:t>
            </a:r>
          </a:p>
          <a:p>
            <a:endParaRPr lang="en-GB" sz="1600" dirty="0" smtClean="0"/>
          </a:p>
          <a:p>
            <a:endParaRPr lang="en-GB" dirty="0"/>
          </a:p>
          <a:p>
            <a:endParaRPr lang="en-GB" sz="1600" dirty="0" smtClean="0"/>
          </a:p>
          <a:p>
            <a:endParaRPr lang="en-GB" sz="1600" dirty="0"/>
          </a:p>
          <a:p>
            <a:endParaRPr lang="en-GB" sz="1600" dirty="0" smtClean="0"/>
          </a:p>
          <a:p>
            <a:pPr marL="0" indent="0">
              <a:buNone/>
            </a:pPr>
            <a:r>
              <a:rPr lang="en-US" sz="1400" dirty="0">
                <a:solidFill>
                  <a:srgbClr val="0070C0"/>
                </a:solidFill>
              </a:rPr>
              <a:t>More comprehensive </a:t>
            </a:r>
            <a:r>
              <a:rPr lang="en-US" sz="1400" dirty="0" smtClean="0">
                <a:solidFill>
                  <a:srgbClr val="0070C0"/>
                </a:solidFill>
              </a:rPr>
              <a:t>&amp; elaborate categorizations</a:t>
            </a:r>
            <a:r>
              <a:rPr lang="en-US" sz="1400" dirty="0">
                <a:solidFill>
                  <a:srgbClr val="0070C0"/>
                </a:solidFill>
              </a:rPr>
              <a:t>:</a:t>
            </a:r>
          </a:p>
          <a:p>
            <a:r>
              <a:rPr lang="en-GB" sz="1200" dirty="0" err="1"/>
              <a:t>Dodds</a:t>
            </a:r>
            <a:r>
              <a:rPr lang="en-GB" sz="1200" dirty="0"/>
              <a:t>, S. Towards a ‘science of sustainability’: Improving the way ecological economics understands human well-being. </a:t>
            </a:r>
            <a:r>
              <a:rPr lang="en-GB" sz="1200" i="1" dirty="0"/>
              <a:t>Ecol. Econ.</a:t>
            </a:r>
            <a:r>
              <a:rPr lang="en-GB" sz="1200" dirty="0"/>
              <a:t> 23, 95–111 (1997).</a:t>
            </a:r>
          </a:p>
          <a:p>
            <a:r>
              <a:rPr lang="en-GB" sz="1200" dirty="0" err="1"/>
              <a:t>Alkire</a:t>
            </a:r>
            <a:r>
              <a:rPr lang="en-GB" sz="1200" dirty="0"/>
              <a:t>, S. Dimensions of human development. </a:t>
            </a:r>
            <a:r>
              <a:rPr lang="en-GB" sz="1200" i="1" dirty="0"/>
              <a:t>World Dev.</a:t>
            </a:r>
            <a:r>
              <a:rPr lang="en-GB" sz="1200" dirty="0"/>
              <a:t> 30, 181–205 (2002).</a:t>
            </a:r>
          </a:p>
          <a:p>
            <a:r>
              <a:rPr lang="en-GB" sz="1200" dirty="0"/>
              <a:t>Gasper, D. Subjective and Objective Well-Being in Relation to Economic Inputs: Puzzles and Responses. </a:t>
            </a:r>
            <a:r>
              <a:rPr lang="en-GB" sz="1200" i="1" dirty="0"/>
              <a:t>Rev. Soc. Econ.</a:t>
            </a:r>
            <a:r>
              <a:rPr lang="en-GB" sz="1200" dirty="0"/>
              <a:t> 63, 177–206 (2005).</a:t>
            </a:r>
            <a:endParaRPr lang="en-US" sz="1200" dirty="0">
              <a:solidFill>
                <a:srgbClr val="0067A1"/>
              </a:solidFill>
            </a:endParaRPr>
          </a:p>
          <a:p>
            <a:pPr marL="0" indent="0">
              <a:buNone/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68856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Preference satisfaction / </a:t>
            </a:r>
            <a:r>
              <a:rPr lang="en-GB" dirty="0" smtClean="0"/>
              <a:t>utility theory (1)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 smtClean="0">
                <a:solidFill>
                  <a:srgbClr val="0070C0"/>
                </a:solidFill>
              </a:rPr>
              <a:t>Well-being is the satisfaction of wants and desires: </a:t>
            </a:r>
            <a:r>
              <a:rPr lang="en-GB" sz="1600" dirty="0" smtClean="0"/>
              <a:t>ownership or access to goods and services</a:t>
            </a:r>
          </a:p>
          <a:p>
            <a:endParaRPr lang="en-GB" sz="1600" dirty="0" smtClean="0"/>
          </a:p>
          <a:p>
            <a:r>
              <a:rPr lang="en-GB" sz="1600" dirty="0" smtClean="0">
                <a:solidFill>
                  <a:srgbClr val="0070C0"/>
                </a:solidFill>
              </a:rPr>
              <a:t>Also referred to as: </a:t>
            </a:r>
            <a:r>
              <a:rPr lang="en-GB" sz="1600" dirty="0" smtClean="0"/>
              <a:t>welfare, income, living standards</a:t>
            </a:r>
            <a:endParaRPr lang="en-GB" dirty="0"/>
          </a:p>
          <a:p>
            <a:endParaRPr lang="en-GB" sz="1600" dirty="0" smtClean="0"/>
          </a:p>
          <a:p>
            <a:r>
              <a:rPr lang="en-GB" sz="1600" dirty="0" smtClean="0">
                <a:solidFill>
                  <a:srgbClr val="0070C0"/>
                </a:solidFill>
              </a:rPr>
              <a:t>Theoretical claims:</a:t>
            </a:r>
          </a:p>
          <a:p>
            <a:pPr lvl="1"/>
            <a:r>
              <a:rPr lang="en-GB" sz="1400" dirty="0" smtClean="0"/>
              <a:t>Individuals </a:t>
            </a:r>
            <a:r>
              <a:rPr lang="en-GB" sz="1400" dirty="0"/>
              <a:t>are best placed to understand their own needs and are able to translate these needs into subjective </a:t>
            </a:r>
            <a:r>
              <a:rPr lang="en-GB" sz="1400" dirty="0" smtClean="0"/>
              <a:t>preferences for different goods</a:t>
            </a:r>
          </a:p>
          <a:p>
            <a:pPr lvl="1"/>
            <a:r>
              <a:rPr lang="en-GB" sz="1400" dirty="0"/>
              <a:t>P</a:t>
            </a:r>
            <a:r>
              <a:rPr lang="en-GB" sz="1400" dirty="0" smtClean="0"/>
              <a:t>references </a:t>
            </a:r>
            <a:r>
              <a:rPr lang="en-GB" sz="1400" dirty="0"/>
              <a:t>are primarily satisfied </a:t>
            </a:r>
            <a:r>
              <a:rPr lang="en-GB" sz="1400" dirty="0" smtClean="0"/>
              <a:t>through purchasing and consumption via the market</a:t>
            </a:r>
          </a:p>
          <a:p>
            <a:pPr lvl="1"/>
            <a:r>
              <a:rPr lang="en-GB" sz="1400" dirty="0" smtClean="0"/>
              <a:t>Individual preference satisfaction can be aggregated and overall social progress measured (GDP growth)</a:t>
            </a:r>
          </a:p>
          <a:p>
            <a:pPr lvl="1"/>
            <a:endParaRPr lang="en-GB" sz="1400" dirty="0" smtClean="0"/>
          </a:p>
          <a:p>
            <a:r>
              <a:rPr lang="en-GB" sz="1600" dirty="0">
                <a:solidFill>
                  <a:srgbClr val="0070C0"/>
                </a:solidFill>
              </a:rPr>
              <a:t>Supports axioms of consumer choice, market delivery of services and </a:t>
            </a:r>
            <a:r>
              <a:rPr lang="en-GB" sz="1600" dirty="0" smtClean="0">
                <a:solidFill>
                  <a:srgbClr val="0070C0"/>
                </a:solidFill>
              </a:rPr>
              <a:t>GDP </a:t>
            </a:r>
            <a:r>
              <a:rPr lang="en-GB" sz="1600" dirty="0">
                <a:solidFill>
                  <a:srgbClr val="0070C0"/>
                </a:solidFill>
              </a:rPr>
              <a:t>as central to human </a:t>
            </a:r>
            <a:r>
              <a:rPr lang="en-GB" sz="1600" dirty="0" smtClean="0">
                <a:solidFill>
                  <a:srgbClr val="0070C0"/>
                </a:solidFill>
              </a:rPr>
              <a:t>well-being</a:t>
            </a:r>
            <a:endParaRPr lang="en-GB" sz="1600" dirty="0">
              <a:solidFill>
                <a:srgbClr val="0070C0"/>
              </a:solidFill>
            </a:endParaRPr>
          </a:p>
          <a:p>
            <a:pPr lvl="1"/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73552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Preference satisfaction / </a:t>
            </a:r>
            <a:r>
              <a:rPr lang="en-GB" dirty="0" smtClean="0"/>
              <a:t>utility theory (2)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600" dirty="0" smtClean="0">
                <a:solidFill>
                  <a:srgbClr val="0070C0"/>
                </a:solidFill>
              </a:rPr>
              <a:t>Critiques:</a:t>
            </a:r>
          </a:p>
          <a:p>
            <a:pPr lvl="1"/>
            <a:r>
              <a:rPr lang="en-GB" sz="1400" dirty="0" smtClean="0"/>
              <a:t>Individuals are not the best and most rational judges of their own needs (drug addiction, gambling)</a:t>
            </a:r>
          </a:p>
          <a:p>
            <a:pPr lvl="1"/>
            <a:r>
              <a:rPr lang="en-GB" sz="1400" dirty="0" smtClean="0"/>
              <a:t>Preferences are highly adaptive, exposed to market advertising, and influenced by prevailing social and cultural expectations</a:t>
            </a:r>
          </a:p>
          <a:p>
            <a:pPr lvl="1"/>
            <a:r>
              <a:rPr lang="en-GB" sz="1400" dirty="0" smtClean="0"/>
              <a:t>Humans are cooperative, altruistic, vengeful – contra individual utility</a:t>
            </a:r>
          </a:p>
          <a:p>
            <a:pPr lvl="1"/>
            <a:r>
              <a:rPr lang="en-GB" sz="1400" dirty="0" smtClean="0"/>
              <a:t>Individual preferences can conflict with others and can generate pervasive “external costs” (owning a firearm vs. living in a gun-free society, driving vs. air pollution, etc.) </a:t>
            </a:r>
            <a:endParaRPr lang="en-GB" sz="1400" dirty="0"/>
          </a:p>
          <a:p>
            <a:pPr lvl="1"/>
            <a:r>
              <a:rPr lang="en-GB" sz="1400" dirty="0" smtClean="0"/>
              <a:t>Aggregate preferences (GDP) disguise distributional concerns (inequality), resource depletion, etc.</a:t>
            </a:r>
          </a:p>
          <a:p>
            <a:pPr lvl="1"/>
            <a:endParaRPr lang="en-GB" sz="1400" dirty="0" smtClean="0"/>
          </a:p>
          <a:p>
            <a:pPr lvl="1"/>
            <a:endParaRPr lang="en-GB" dirty="0"/>
          </a:p>
          <a:p>
            <a:pPr lvl="1"/>
            <a:endParaRPr lang="en-GB" sz="1400" dirty="0"/>
          </a:p>
          <a:p>
            <a:r>
              <a:rPr lang="en-GB" sz="1400" dirty="0">
                <a:solidFill>
                  <a:srgbClr val="0070C0"/>
                </a:solidFill>
              </a:rPr>
              <a:t>See also</a:t>
            </a:r>
          </a:p>
          <a:p>
            <a:pPr lvl="1"/>
            <a:r>
              <a:rPr lang="en-GB" sz="1200" dirty="0"/>
              <a:t>Stiglitz J E, Sen A and </a:t>
            </a:r>
            <a:r>
              <a:rPr lang="en-GB" sz="1200" dirty="0" err="1"/>
              <a:t>Fitoussi</a:t>
            </a:r>
            <a:r>
              <a:rPr lang="en-GB" sz="1200" dirty="0"/>
              <a:t> J-P 2009 </a:t>
            </a:r>
            <a:r>
              <a:rPr lang="en-GB" sz="1200" i="1" dirty="0"/>
              <a:t>Report by the Commission on the Measurement of Economic Performance and Social </a:t>
            </a:r>
            <a:r>
              <a:rPr lang="en-GB" sz="1200" i="1" dirty="0" smtClean="0"/>
              <a:t>Progress</a:t>
            </a:r>
          </a:p>
          <a:p>
            <a:pPr lvl="1"/>
            <a:r>
              <a:rPr lang="en-GB" sz="1200" dirty="0" err="1"/>
              <a:t>Costanza</a:t>
            </a:r>
            <a:r>
              <a:rPr lang="en-GB" sz="1200" dirty="0"/>
              <a:t> R, </a:t>
            </a:r>
            <a:r>
              <a:rPr lang="en-GB" sz="1200" dirty="0" err="1"/>
              <a:t>Kubiszewski</a:t>
            </a:r>
            <a:r>
              <a:rPr lang="en-GB" sz="1200" dirty="0"/>
              <a:t> I, </a:t>
            </a:r>
            <a:r>
              <a:rPr lang="en-GB" sz="1200" dirty="0" err="1"/>
              <a:t>Lovins</a:t>
            </a:r>
            <a:r>
              <a:rPr lang="en-GB" sz="1200" dirty="0"/>
              <a:t> H, </a:t>
            </a:r>
            <a:r>
              <a:rPr lang="en-GB" sz="1200" dirty="0" err="1"/>
              <a:t>McGlade</a:t>
            </a:r>
            <a:r>
              <a:rPr lang="en-GB" sz="1200" dirty="0"/>
              <a:t> J, Pickett K E, </a:t>
            </a:r>
            <a:r>
              <a:rPr lang="en-GB" sz="1200" dirty="0" err="1"/>
              <a:t>Ragnarsdottir</a:t>
            </a:r>
            <a:r>
              <a:rPr lang="en-GB" sz="1200" dirty="0"/>
              <a:t> K V, Roberts D, </a:t>
            </a:r>
            <a:r>
              <a:rPr lang="en-GB" sz="1200" dirty="0" err="1"/>
              <a:t>Vogli</a:t>
            </a:r>
            <a:r>
              <a:rPr lang="en-GB" sz="1200" dirty="0"/>
              <a:t> R De and Wilkinson R 2014 Time to leave GDP behind </a:t>
            </a:r>
            <a:r>
              <a:rPr lang="en-GB" sz="1200" i="1" dirty="0"/>
              <a:t>Nature</a:t>
            </a:r>
            <a:r>
              <a:rPr lang="en-GB" sz="1200" dirty="0"/>
              <a:t> </a:t>
            </a:r>
            <a:r>
              <a:rPr lang="en-GB" sz="1200" b="1" dirty="0"/>
              <a:t>505</a:t>
            </a:r>
            <a:r>
              <a:rPr lang="en-GB" sz="1200" dirty="0"/>
              <a:t> 283–5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032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Hedonic well-being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solidFill>
                  <a:srgbClr val="0070C0"/>
                </a:solidFill>
              </a:rPr>
              <a:t>Subjective (mental) account of well-being</a:t>
            </a:r>
            <a:r>
              <a:rPr lang="en-US" sz="1600" dirty="0">
                <a:solidFill>
                  <a:srgbClr val="0067A1"/>
                </a:solidFill>
              </a:rPr>
              <a:t>: </a:t>
            </a:r>
            <a:r>
              <a:rPr lang="en-US" sz="1600" dirty="0"/>
              <a:t>pleasure versus pain, feeling good, enjoying life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70C0"/>
                </a:solidFill>
              </a:rPr>
              <a:t>Also referred to as</a:t>
            </a:r>
            <a:r>
              <a:rPr lang="en-US" sz="1600" dirty="0">
                <a:solidFill>
                  <a:srgbClr val="0067A1"/>
                </a:solidFill>
              </a:rPr>
              <a:t>: </a:t>
            </a:r>
            <a:r>
              <a:rPr lang="en-US" sz="1600" dirty="0"/>
              <a:t>happiness, life satisfaction</a:t>
            </a:r>
          </a:p>
          <a:p>
            <a:endParaRPr lang="en-US" sz="1600" dirty="0"/>
          </a:p>
          <a:p>
            <a:r>
              <a:rPr lang="en-US" sz="1600" dirty="0">
                <a:solidFill>
                  <a:srgbClr val="0070C0"/>
                </a:solidFill>
              </a:rPr>
              <a:t>Theoretical claims</a:t>
            </a:r>
            <a:r>
              <a:rPr lang="en-US" sz="1600" dirty="0">
                <a:solidFill>
                  <a:srgbClr val="0067A1"/>
                </a:solidFill>
              </a:rPr>
              <a:t>:</a:t>
            </a:r>
          </a:p>
          <a:p>
            <a:pPr lvl="1"/>
            <a:r>
              <a:rPr lang="en-US" dirty="0"/>
              <a:t>Individuals are best placed to understand and articulate their own desires (via self-assessments)</a:t>
            </a:r>
          </a:p>
          <a:p>
            <a:pPr lvl="1"/>
            <a:r>
              <a:rPr lang="en-US" dirty="0"/>
              <a:t>A good society is based on individuals maximizing their own happiness (Bentham)</a:t>
            </a:r>
          </a:p>
          <a:p>
            <a:pPr lvl="1"/>
            <a:endParaRPr lang="en-US" dirty="0"/>
          </a:p>
          <a:p>
            <a:r>
              <a:rPr lang="en-US" sz="1600" dirty="0">
                <a:solidFill>
                  <a:srgbClr val="0070C0"/>
                </a:solidFill>
              </a:rPr>
              <a:t>Key Figures: </a:t>
            </a:r>
            <a:r>
              <a:rPr lang="en-US" sz="1600" dirty="0"/>
              <a:t>Richard Layard, </a:t>
            </a:r>
            <a:r>
              <a:rPr lang="en-US" sz="1600" dirty="0" err="1"/>
              <a:t>Ruut</a:t>
            </a:r>
            <a:r>
              <a:rPr lang="en-US" sz="1600" dirty="0"/>
              <a:t> </a:t>
            </a:r>
            <a:r>
              <a:rPr lang="en-US" sz="1600" dirty="0" err="1"/>
              <a:t>Veenhoven</a:t>
            </a:r>
            <a:r>
              <a:rPr lang="en-US" sz="1600" dirty="0"/>
              <a:t>, Richard </a:t>
            </a:r>
            <a:r>
              <a:rPr lang="en-US" sz="1600" dirty="0" err="1"/>
              <a:t>Easterlin</a:t>
            </a:r>
            <a:endParaRPr lang="en-US" sz="1600" dirty="0"/>
          </a:p>
        </p:txBody>
      </p:sp>
      <p:pic>
        <p:nvPicPr>
          <p:cNvPr id="5" name="Picture 2" descr="http://www.epicurus101.com/wp-content/uploads/2014/12/imgres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848" y="4154108"/>
            <a:ext cx="1554895" cy="210273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2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CC_Powerpoint_Calibri_4zu3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CC_Powerpoint_Calibri_4zu3" id="{4F8BAEE6-9DB6-4607-AA08-F558CF8B7215}" vid="{673A174B-B800-42D4-BEFA-E130E626E5D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Human well-being and climate change mitigation</Template>
  <TotalTime>0</TotalTime>
  <Words>2639</Words>
  <Application>Microsoft Office PowerPoint</Application>
  <PresentationFormat>On-screen Show (4:3)</PresentationFormat>
  <Paragraphs>429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Caput</vt:lpstr>
      <vt:lpstr>Caput Bold</vt:lpstr>
      <vt:lpstr>Caput Regular</vt:lpstr>
      <vt:lpstr>Helvetica</vt:lpstr>
      <vt:lpstr>Verdana</vt:lpstr>
      <vt:lpstr>MCC_Powerpoint_Calibri_4zu3</vt:lpstr>
      <vt:lpstr>Human well-being and climate change mitigation</vt:lpstr>
      <vt:lpstr>Agenda</vt:lpstr>
      <vt:lpstr>PowerPoint Presentation</vt:lpstr>
      <vt:lpstr>PowerPoint Presentation</vt:lpstr>
      <vt:lpstr>Contested definitions and terminology</vt:lpstr>
      <vt:lpstr>Theoretical categorisation</vt:lpstr>
      <vt:lpstr>Preference satisfaction / utility theory (1)</vt:lpstr>
      <vt:lpstr>Preference satisfaction / utility theory (2)</vt:lpstr>
      <vt:lpstr>Hedonic well-being (1)</vt:lpstr>
      <vt:lpstr>Hedonic well-being (2)</vt:lpstr>
      <vt:lpstr>Eudaimonic well-being (1)</vt:lpstr>
      <vt:lpstr>Eudaimonic well-being (2)</vt:lpstr>
      <vt:lpstr>Eudaimonic well-being (3)</vt:lpstr>
      <vt:lpstr>Implications of different theory choices</vt:lpstr>
      <vt:lpstr>PowerPoint Presentation</vt:lpstr>
      <vt:lpstr>Carbon budgets</vt:lpstr>
      <vt:lpstr>PowerPoint Presentation</vt:lpstr>
      <vt:lpstr>PowerPoint Presentation</vt:lpstr>
      <vt:lpstr>Life expectancy vs. energy consumption (2015)</vt:lpstr>
      <vt:lpstr>Life expectancy vs. carbon emissions (2015)</vt:lpstr>
      <vt:lpstr>Consistent with eudaimonic accounts</vt:lpstr>
      <vt:lpstr>PowerPoint Presentation</vt:lpstr>
      <vt:lpstr>Climate impacts of development</vt:lpstr>
      <vt:lpstr>PowerPoint Presentation</vt:lpstr>
      <vt:lpstr>Multi-dimensional well-being goals</vt:lpstr>
      <vt:lpstr>Downscaled planetary boundaries</vt:lpstr>
      <vt:lpstr>Multiple dimensions</vt:lpstr>
      <vt:lpstr>Planetary boundaries and well-being (1)</vt:lpstr>
      <vt:lpstr>Planetary boundaries and well-being (2)</vt:lpstr>
      <vt:lpstr>Minimum consumption</vt:lpstr>
      <vt:lpstr>Maximum consumption</vt:lpstr>
      <vt:lpstr>Provisioning context</vt:lpstr>
      <vt:lpstr>PowerPoint Presentation</vt:lpstr>
      <vt:lpstr>Policies for human well-being and climate change mitigation</vt:lpstr>
      <vt:lpstr>Frameworks to assess policies</vt:lpstr>
      <vt:lpstr>Carbon taxes</vt:lpstr>
      <vt:lpstr>Funding basic needs</vt:lpstr>
      <vt:lpstr>Climate mitigation policy - scope</vt:lpstr>
      <vt:lpstr>Key questions</vt:lpstr>
      <vt:lpstr>PowerPoint Presentation</vt:lpstr>
      <vt:lpstr>Eudaimonic well-being (4)</vt:lpstr>
      <vt:lpstr>Linking human need satisfaction and GHG emissions</vt:lpstr>
      <vt:lpstr>Paternalism</vt:lpstr>
      <vt:lpstr>Observational trend in global temperature change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well-being and climate change mitigation</dc:title>
  <dc:creator>William Lamb</dc:creator>
  <dc:description>Präsentationsvorlage | Office 2010 | Systemschrift Arial</dc:description>
  <cp:lastModifiedBy>William Lamb</cp:lastModifiedBy>
  <cp:revision>85</cp:revision>
  <dcterms:created xsi:type="dcterms:W3CDTF">2018-10-17T07:40:50Z</dcterms:created>
  <dcterms:modified xsi:type="dcterms:W3CDTF">2018-10-22T13:46:49Z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1.0.0</vt:lpwstr>
  </property>
  <property fmtid="{D5CDD505-2E9C-101B-9397-08002B2CF9AE}" pid="3" name="Build">
    <vt:lpwstr>001-000-001</vt:lpwstr>
  </property>
  <property fmtid="{D5CDD505-2E9C-101B-9397-08002B2CF9AE}" pid="4" name="Erstellt von">
    <vt:lpwstr>office network</vt:lpwstr>
  </property>
  <property fmtid="{D5CDD505-2E9C-101B-9397-08002B2CF9AE}" pid="5" name="Geändert am">
    <vt:lpwstr>20.03.2014</vt:lpwstr>
  </property>
  <property fmtid="{D5CDD505-2E9C-101B-9397-08002B2CF9AE}" pid="6" name="Stand">
    <vt:lpwstr>20.03.2014</vt:lpwstr>
  </property>
</Properties>
</file>